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5"/>
  </p:notesMasterIdLst>
  <p:sldIdLst>
    <p:sldId id="256" r:id="rId2"/>
    <p:sldId id="260" r:id="rId3"/>
    <p:sldId id="262" r:id="rId4"/>
    <p:sldId id="259" r:id="rId5"/>
    <p:sldId id="288" r:id="rId6"/>
    <p:sldId id="283" r:id="rId7"/>
    <p:sldId id="284" r:id="rId8"/>
    <p:sldId id="285" r:id="rId9"/>
    <p:sldId id="280" r:id="rId10"/>
    <p:sldId id="257" r:id="rId11"/>
    <p:sldId id="282" r:id="rId12"/>
    <p:sldId id="324" r:id="rId13"/>
    <p:sldId id="325" r:id="rId14"/>
    <p:sldId id="281" r:id="rId15"/>
    <p:sldId id="286" r:id="rId16"/>
    <p:sldId id="287" r:id="rId17"/>
    <p:sldId id="290" r:id="rId18"/>
    <p:sldId id="268" r:id="rId19"/>
    <p:sldId id="270" r:id="rId20"/>
    <p:sldId id="321" r:id="rId21"/>
    <p:sldId id="265" r:id="rId22"/>
    <p:sldId id="322" r:id="rId23"/>
    <p:sldId id="323" r:id="rId24"/>
  </p:sldIdLst>
  <p:sldSz cx="18288000" cy="10287000"/>
  <p:notesSz cx="6858000" cy="9144000"/>
  <p:embeddedFontLst>
    <p:embeddedFont>
      <p:font typeface="Archivo Black" panose="020B0604020202020204" charset="0"/>
      <p:regular r:id="rId26"/>
    </p:embeddedFont>
    <p:embeddedFont>
      <p:font typeface="Heebo" pitchFamily="2" charset="-79"/>
      <p:regular r:id="rId27"/>
      <p:bold r:id="rId28"/>
    </p:embeddedFont>
    <p:embeddedFont>
      <p:font typeface="Noto Sans" panose="020B0502040504020204" pitchFamily="34" charset="0"/>
      <p:regular r:id="rId29"/>
      <p:bold r:id="rId30"/>
      <p:italic r:id="rId31"/>
      <p:boldItalic r:id="rId32"/>
    </p:embeddedFont>
    <p:embeddedFont>
      <p:font typeface="PT Serif" panose="020A0603040505020204"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B22262-EE91-4951-AA39-8F43F4CDB637}">
  <a:tblStyle styleId="{0FB22262-EE91-4951-AA39-8F43F4CDB6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1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69F79C-BFC8-4371-9B40-2C1C8F242978}" type="doc">
      <dgm:prSet loTypeId="urn:microsoft.com/office/officeart/2005/8/layout/radial6" loCatId="cycle" qsTypeId="urn:microsoft.com/office/officeart/2005/8/quickstyle/simple1" qsCatId="simple" csTypeId="urn:microsoft.com/office/officeart/2005/8/colors/accent1_3" csCatId="accent1" phldr="1"/>
      <dgm:spPr/>
      <dgm:t>
        <a:bodyPr/>
        <a:lstStyle/>
        <a:p>
          <a:endParaRPr lang="en-US"/>
        </a:p>
      </dgm:t>
    </dgm:pt>
    <dgm:pt modelId="{1B83924F-7F3F-478E-B15A-D659359DE06B}">
      <dgm:prSet phldrT="[Text]"/>
      <dgm:spPr/>
      <dgm:t>
        <a:bodyPr/>
        <a:lstStyle/>
        <a:p>
          <a:r>
            <a:rPr lang="en-US" dirty="0"/>
            <a:t>AI</a:t>
          </a:r>
        </a:p>
      </dgm:t>
    </dgm:pt>
    <dgm:pt modelId="{E940EDE8-BE59-4B5B-A305-21CB53F89C10}" type="parTrans" cxnId="{DB95EF48-16E4-4847-97E3-592124726F7D}">
      <dgm:prSet/>
      <dgm:spPr/>
      <dgm:t>
        <a:bodyPr/>
        <a:lstStyle/>
        <a:p>
          <a:endParaRPr lang="en-US"/>
        </a:p>
      </dgm:t>
    </dgm:pt>
    <dgm:pt modelId="{D3AD6FF1-FC38-4067-8621-8977C061182F}" type="sibTrans" cxnId="{DB95EF48-16E4-4847-97E3-592124726F7D}">
      <dgm:prSet/>
      <dgm:spPr/>
      <dgm:t>
        <a:bodyPr/>
        <a:lstStyle/>
        <a:p>
          <a:endParaRPr lang="en-US"/>
        </a:p>
      </dgm:t>
    </dgm:pt>
    <dgm:pt modelId="{31F75130-6AEF-4A74-8131-3F62392588E5}">
      <dgm:prSet phldrT="[Text]"/>
      <dgm:spPr/>
      <dgm:t>
        <a:bodyPr/>
        <a:lstStyle/>
        <a:p>
          <a:r>
            <a:rPr lang="en-US" dirty="0"/>
            <a:t>Brain Science</a:t>
          </a:r>
        </a:p>
      </dgm:t>
    </dgm:pt>
    <dgm:pt modelId="{FE78AF67-4066-4196-AC72-BB354A3ED9E6}" type="parTrans" cxnId="{F26E4D9A-554F-48BA-94B8-5331B275B82D}">
      <dgm:prSet/>
      <dgm:spPr/>
      <dgm:t>
        <a:bodyPr/>
        <a:lstStyle/>
        <a:p>
          <a:endParaRPr lang="en-US"/>
        </a:p>
      </dgm:t>
    </dgm:pt>
    <dgm:pt modelId="{9ADF5D2C-9D46-4BE2-8687-11D137C996A3}" type="sibTrans" cxnId="{F26E4D9A-554F-48BA-94B8-5331B275B82D}">
      <dgm:prSet/>
      <dgm:spPr/>
      <dgm:t>
        <a:bodyPr/>
        <a:lstStyle/>
        <a:p>
          <a:endParaRPr lang="en-US"/>
        </a:p>
      </dgm:t>
    </dgm:pt>
    <dgm:pt modelId="{CCE6FD87-FD6B-47D4-AB37-5146FA6F0DCB}">
      <dgm:prSet phldrT="[Text]"/>
      <dgm:spPr/>
      <dgm:t>
        <a:bodyPr/>
        <a:lstStyle/>
        <a:p>
          <a:r>
            <a:rPr lang="en-US" dirty="0"/>
            <a:t>Cognitive Science</a:t>
          </a:r>
        </a:p>
      </dgm:t>
    </dgm:pt>
    <dgm:pt modelId="{2D7D974B-4A46-4E45-BAFB-A4E6E7B7E229}" type="parTrans" cxnId="{A9BC7D4C-9E9C-414B-AC98-96C45BAF779B}">
      <dgm:prSet/>
      <dgm:spPr/>
      <dgm:t>
        <a:bodyPr/>
        <a:lstStyle/>
        <a:p>
          <a:endParaRPr lang="en-US"/>
        </a:p>
      </dgm:t>
    </dgm:pt>
    <dgm:pt modelId="{973CE802-CCD5-4906-A61E-A3381C3E10EB}" type="sibTrans" cxnId="{A9BC7D4C-9E9C-414B-AC98-96C45BAF779B}">
      <dgm:prSet/>
      <dgm:spPr/>
      <dgm:t>
        <a:bodyPr/>
        <a:lstStyle/>
        <a:p>
          <a:endParaRPr lang="en-US"/>
        </a:p>
      </dgm:t>
    </dgm:pt>
    <dgm:pt modelId="{40419FC8-7ADC-4CFE-82DE-E86AB37BE1F2}">
      <dgm:prSet phldrT="[Text]"/>
      <dgm:spPr/>
      <dgm:t>
        <a:bodyPr/>
        <a:lstStyle/>
        <a:p>
          <a:r>
            <a:rPr lang="en-US" dirty="0"/>
            <a:t>Psychology</a:t>
          </a:r>
        </a:p>
      </dgm:t>
    </dgm:pt>
    <dgm:pt modelId="{24937084-25BB-4C9B-9288-85232C964B15}" type="parTrans" cxnId="{BCCC1566-1FB8-42EE-810E-6BB575BB89AC}">
      <dgm:prSet/>
      <dgm:spPr/>
      <dgm:t>
        <a:bodyPr/>
        <a:lstStyle/>
        <a:p>
          <a:endParaRPr lang="en-US"/>
        </a:p>
      </dgm:t>
    </dgm:pt>
    <dgm:pt modelId="{E98C94F8-DF05-43B2-8CE8-C070B1E4B79D}" type="sibTrans" cxnId="{BCCC1566-1FB8-42EE-810E-6BB575BB89AC}">
      <dgm:prSet/>
      <dgm:spPr/>
      <dgm:t>
        <a:bodyPr/>
        <a:lstStyle/>
        <a:p>
          <a:endParaRPr lang="en-US"/>
        </a:p>
      </dgm:t>
    </dgm:pt>
    <dgm:pt modelId="{B6DAF16F-5F61-4AB2-AB42-922449FD643B}">
      <dgm:prSet phldrT="[Text]"/>
      <dgm:spPr/>
      <dgm:t>
        <a:bodyPr/>
        <a:lstStyle/>
        <a:p>
          <a:r>
            <a:rPr lang="en-US" dirty="0"/>
            <a:t>Linguistics</a:t>
          </a:r>
        </a:p>
      </dgm:t>
    </dgm:pt>
    <dgm:pt modelId="{661F2CC8-B449-4C21-9459-E1C789A028C9}" type="parTrans" cxnId="{B491BAA5-67EE-483D-A8E5-5208C5A68F20}">
      <dgm:prSet/>
      <dgm:spPr/>
      <dgm:t>
        <a:bodyPr/>
        <a:lstStyle/>
        <a:p>
          <a:endParaRPr lang="en-US"/>
        </a:p>
      </dgm:t>
    </dgm:pt>
    <dgm:pt modelId="{ED360AAE-0BFE-42C8-AADC-78AAE60BFBF6}" type="sibTrans" cxnId="{B491BAA5-67EE-483D-A8E5-5208C5A68F20}">
      <dgm:prSet/>
      <dgm:spPr/>
      <dgm:t>
        <a:bodyPr/>
        <a:lstStyle/>
        <a:p>
          <a:endParaRPr lang="en-US"/>
        </a:p>
      </dgm:t>
    </dgm:pt>
    <dgm:pt modelId="{9024CDE6-ADB1-487A-BD55-021C2BC5DC4A}">
      <dgm:prSet phldrT="[Text]"/>
      <dgm:spPr/>
      <dgm:t>
        <a:bodyPr/>
        <a:lstStyle/>
        <a:p>
          <a:r>
            <a:rPr lang="en-US" dirty="0"/>
            <a:t>Logic</a:t>
          </a:r>
        </a:p>
      </dgm:t>
    </dgm:pt>
    <dgm:pt modelId="{065E1AF8-DFB7-43E8-8F28-EE7EE5D67F82}" type="parTrans" cxnId="{14DF0A1B-7057-424B-B8F4-88C239D6E5FB}">
      <dgm:prSet/>
      <dgm:spPr/>
      <dgm:t>
        <a:bodyPr/>
        <a:lstStyle/>
        <a:p>
          <a:endParaRPr lang="en-US"/>
        </a:p>
      </dgm:t>
    </dgm:pt>
    <dgm:pt modelId="{B10984CA-FAB2-4070-9B1F-786241B13F3C}" type="sibTrans" cxnId="{14DF0A1B-7057-424B-B8F4-88C239D6E5FB}">
      <dgm:prSet/>
      <dgm:spPr/>
      <dgm:t>
        <a:bodyPr/>
        <a:lstStyle/>
        <a:p>
          <a:endParaRPr lang="en-US"/>
        </a:p>
      </dgm:t>
    </dgm:pt>
    <dgm:pt modelId="{A008B523-88B3-4E90-8EF7-20791B7652E1}">
      <dgm:prSet phldrT="[Text]"/>
      <dgm:spPr/>
      <dgm:t>
        <a:bodyPr/>
        <a:lstStyle/>
        <a:p>
          <a:r>
            <a:rPr lang="en-US" dirty="0"/>
            <a:t>Philosophy</a:t>
          </a:r>
        </a:p>
      </dgm:t>
    </dgm:pt>
    <dgm:pt modelId="{AAD933B5-B826-445F-99F0-63CE3F4E7FDB}" type="parTrans" cxnId="{F9EC37AD-08C5-4021-8DAC-BD8654A86462}">
      <dgm:prSet/>
      <dgm:spPr/>
      <dgm:t>
        <a:bodyPr/>
        <a:lstStyle/>
        <a:p>
          <a:endParaRPr lang="en-US"/>
        </a:p>
      </dgm:t>
    </dgm:pt>
    <dgm:pt modelId="{278784A4-303A-4166-8F33-5A3E0E061E9F}" type="sibTrans" cxnId="{F9EC37AD-08C5-4021-8DAC-BD8654A86462}">
      <dgm:prSet/>
      <dgm:spPr/>
      <dgm:t>
        <a:bodyPr/>
        <a:lstStyle/>
        <a:p>
          <a:endParaRPr lang="en-US"/>
        </a:p>
      </dgm:t>
    </dgm:pt>
    <dgm:pt modelId="{EA9F057E-3AEC-42B4-BE79-2515BB11661B}">
      <dgm:prSet phldrT="[Text]"/>
      <dgm:spPr/>
      <dgm:t>
        <a:bodyPr/>
        <a:lstStyle/>
        <a:p>
          <a:r>
            <a:rPr lang="en-US" dirty="0"/>
            <a:t>Computer Science</a:t>
          </a:r>
        </a:p>
      </dgm:t>
    </dgm:pt>
    <dgm:pt modelId="{BFC06AB6-15F2-4160-8384-42779DDFBB07}" type="parTrans" cxnId="{660A4BDE-405E-47B3-8063-9EAEBF858AA0}">
      <dgm:prSet/>
      <dgm:spPr/>
      <dgm:t>
        <a:bodyPr/>
        <a:lstStyle/>
        <a:p>
          <a:endParaRPr lang="en-US"/>
        </a:p>
      </dgm:t>
    </dgm:pt>
    <dgm:pt modelId="{27010CA9-591F-4747-89F4-0A1184A3D24B}" type="sibTrans" cxnId="{660A4BDE-405E-47B3-8063-9EAEBF858AA0}">
      <dgm:prSet/>
      <dgm:spPr/>
      <dgm:t>
        <a:bodyPr/>
        <a:lstStyle/>
        <a:p>
          <a:endParaRPr lang="en-US"/>
        </a:p>
      </dgm:t>
    </dgm:pt>
    <dgm:pt modelId="{F63E9B79-9C97-472D-8379-8AE0896396A2}" type="pres">
      <dgm:prSet presAssocID="{9669F79C-BFC8-4371-9B40-2C1C8F242978}" presName="Name0" presStyleCnt="0">
        <dgm:presLayoutVars>
          <dgm:chMax val="1"/>
          <dgm:dir/>
          <dgm:animLvl val="ctr"/>
          <dgm:resizeHandles val="exact"/>
        </dgm:presLayoutVars>
      </dgm:prSet>
      <dgm:spPr/>
    </dgm:pt>
    <dgm:pt modelId="{E7909B5B-5A41-40A5-80DC-AA28F340510D}" type="pres">
      <dgm:prSet presAssocID="{1B83924F-7F3F-478E-B15A-D659359DE06B}" presName="centerShape" presStyleLbl="node0" presStyleIdx="0" presStyleCnt="1"/>
      <dgm:spPr/>
    </dgm:pt>
    <dgm:pt modelId="{630FDFFB-82C8-48F9-9633-A23A6EA5161D}" type="pres">
      <dgm:prSet presAssocID="{31F75130-6AEF-4A74-8131-3F62392588E5}" presName="node" presStyleLbl="node1" presStyleIdx="0" presStyleCnt="7">
        <dgm:presLayoutVars>
          <dgm:bulletEnabled val="1"/>
        </dgm:presLayoutVars>
      </dgm:prSet>
      <dgm:spPr/>
    </dgm:pt>
    <dgm:pt modelId="{770819BD-7378-4BAD-84D2-5E3B38CA4EB4}" type="pres">
      <dgm:prSet presAssocID="{31F75130-6AEF-4A74-8131-3F62392588E5}" presName="dummy" presStyleCnt="0"/>
      <dgm:spPr/>
    </dgm:pt>
    <dgm:pt modelId="{8A9E54FF-663E-4E5E-956B-65AF406746A4}" type="pres">
      <dgm:prSet presAssocID="{9ADF5D2C-9D46-4BE2-8687-11D137C996A3}" presName="sibTrans" presStyleLbl="sibTrans2D1" presStyleIdx="0" presStyleCnt="7"/>
      <dgm:spPr/>
    </dgm:pt>
    <dgm:pt modelId="{59159153-B65E-4923-822F-E729CE78C929}" type="pres">
      <dgm:prSet presAssocID="{CCE6FD87-FD6B-47D4-AB37-5146FA6F0DCB}" presName="node" presStyleLbl="node1" presStyleIdx="1" presStyleCnt="7">
        <dgm:presLayoutVars>
          <dgm:bulletEnabled val="1"/>
        </dgm:presLayoutVars>
      </dgm:prSet>
      <dgm:spPr/>
    </dgm:pt>
    <dgm:pt modelId="{A3C6CECB-58DF-4456-86B1-029C40639702}" type="pres">
      <dgm:prSet presAssocID="{CCE6FD87-FD6B-47D4-AB37-5146FA6F0DCB}" presName="dummy" presStyleCnt="0"/>
      <dgm:spPr/>
    </dgm:pt>
    <dgm:pt modelId="{A41F360F-3FC2-4A16-82EB-ABB5EAFA8375}" type="pres">
      <dgm:prSet presAssocID="{973CE802-CCD5-4906-A61E-A3381C3E10EB}" presName="sibTrans" presStyleLbl="sibTrans2D1" presStyleIdx="1" presStyleCnt="7"/>
      <dgm:spPr/>
    </dgm:pt>
    <dgm:pt modelId="{54DC25E3-BF13-4385-BC0E-0B218B75EF4D}" type="pres">
      <dgm:prSet presAssocID="{40419FC8-7ADC-4CFE-82DE-E86AB37BE1F2}" presName="node" presStyleLbl="node1" presStyleIdx="2" presStyleCnt="7">
        <dgm:presLayoutVars>
          <dgm:bulletEnabled val="1"/>
        </dgm:presLayoutVars>
      </dgm:prSet>
      <dgm:spPr/>
    </dgm:pt>
    <dgm:pt modelId="{6BFCCA4B-D531-430F-841B-C53BF31A55A7}" type="pres">
      <dgm:prSet presAssocID="{40419FC8-7ADC-4CFE-82DE-E86AB37BE1F2}" presName="dummy" presStyleCnt="0"/>
      <dgm:spPr/>
    </dgm:pt>
    <dgm:pt modelId="{E507111C-BFE2-4ADA-8716-1E3DFFBE75B7}" type="pres">
      <dgm:prSet presAssocID="{E98C94F8-DF05-43B2-8CE8-C070B1E4B79D}" presName="sibTrans" presStyleLbl="sibTrans2D1" presStyleIdx="2" presStyleCnt="7"/>
      <dgm:spPr/>
    </dgm:pt>
    <dgm:pt modelId="{CF460DD3-B30A-4A64-B189-EFAE5AD28497}" type="pres">
      <dgm:prSet presAssocID="{B6DAF16F-5F61-4AB2-AB42-922449FD643B}" presName="node" presStyleLbl="node1" presStyleIdx="3" presStyleCnt="7">
        <dgm:presLayoutVars>
          <dgm:bulletEnabled val="1"/>
        </dgm:presLayoutVars>
      </dgm:prSet>
      <dgm:spPr/>
    </dgm:pt>
    <dgm:pt modelId="{C0B52E29-B709-49C4-A5CD-1FB8A7034BB3}" type="pres">
      <dgm:prSet presAssocID="{B6DAF16F-5F61-4AB2-AB42-922449FD643B}" presName="dummy" presStyleCnt="0"/>
      <dgm:spPr/>
    </dgm:pt>
    <dgm:pt modelId="{4D73D4E2-D1C3-43AC-8DE8-4397262C1EA8}" type="pres">
      <dgm:prSet presAssocID="{ED360AAE-0BFE-42C8-AADC-78AAE60BFBF6}" presName="sibTrans" presStyleLbl="sibTrans2D1" presStyleIdx="3" presStyleCnt="7"/>
      <dgm:spPr/>
    </dgm:pt>
    <dgm:pt modelId="{D0FF5ED9-DA47-4BB3-AE86-C4CD2943D4A4}" type="pres">
      <dgm:prSet presAssocID="{9024CDE6-ADB1-487A-BD55-021C2BC5DC4A}" presName="node" presStyleLbl="node1" presStyleIdx="4" presStyleCnt="7">
        <dgm:presLayoutVars>
          <dgm:bulletEnabled val="1"/>
        </dgm:presLayoutVars>
      </dgm:prSet>
      <dgm:spPr/>
    </dgm:pt>
    <dgm:pt modelId="{D3AA39ED-E4F4-4F30-B0A4-D81C54EBCF38}" type="pres">
      <dgm:prSet presAssocID="{9024CDE6-ADB1-487A-BD55-021C2BC5DC4A}" presName="dummy" presStyleCnt="0"/>
      <dgm:spPr/>
    </dgm:pt>
    <dgm:pt modelId="{39470DA7-EDD6-4042-A5DD-8D70D472E3A5}" type="pres">
      <dgm:prSet presAssocID="{B10984CA-FAB2-4070-9B1F-786241B13F3C}" presName="sibTrans" presStyleLbl="sibTrans2D1" presStyleIdx="4" presStyleCnt="7"/>
      <dgm:spPr/>
    </dgm:pt>
    <dgm:pt modelId="{27ED14F2-A979-4BDD-AD66-D42D98BD496A}" type="pres">
      <dgm:prSet presAssocID="{A008B523-88B3-4E90-8EF7-20791B7652E1}" presName="node" presStyleLbl="node1" presStyleIdx="5" presStyleCnt="7">
        <dgm:presLayoutVars>
          <dgm:bulletEnabled val="1"/>
        </dgm:presLayoutVars>
      </dgm:prSet>
      <dgm:spPr/>
    </dgm:pt>
    <dgm:pt modelId="{86667B43-8D56-41DA-A6E3-35BA667E7620}" type="pres">
      <dgm:prSet presAssocID="{A008B523-88B3-4E90-8EF7-20791B7652E1}" presName="dummy" presStyleCnt="0"/>
      <dgm:spPr/>
    </dgm:pt>
    <dgm:pt modelId="{0526D0B2-1B3D-4897-9544-34675C21D602}" type="pres">
      <dgm:prSet presAssocID="{278784A4-303A-4166-8F33-5A3E0E061E9F}" presName="sibTrans" presStyleLbl="sibTrans2D1" presStyleIdx="5" presStyleCnt="7"/>
      <dgm:spPr/>
    </dgm:pt>
    <dgm:pt modelId="{75B0DD47-EF2A-40B5-AB13-36BDA651A294}" type="pres">
      <dgm:prSet presAssocID="{EA9F057E-3AEC-42B4-BE79-2515BB11661B}" presName="node" presStyleLbl="node1" presStyleIdx="6" presStyleCnt="7">
        <dgm:presLayoutVars>
          <dgm:bulletEnabled val="1"/>
        </dgm:presLayoutVars>
      </dgm:prSet>
      <dgm:spPr/>
    </dgm:pt>
    <dgm:pt modelId="{43A513E6-1DB1-40F7-BB72-B1B6EC43C410}" type="pres">
      <dgm:prSet presAssocID="{EA9F057E-3AEC-42B4-BE79-2515BB11661B}" presName="dummy" presStyleCnt="0"/>
      <dgm:spPr/>
    </dgm:pt>
    <dgm:pt modelId="{790EE7A1-C959-4FF0-B029-A7D2836180CA}" type="pres">
      <dgm:prSet presAssocID="{27010CA9-591F-4747-89F4-0A1184A3D24B}" presName="sibTrans" presStyleLbl="sibTrans2D1" presStyleIdx="6" presStyleCnt="7"/>
      <dgm:spPr/>
    </dgm:pt>
  </dgm:ptLst>
  <dgm:cxnLst>
    <dgm:cxn modelId="{0C8B4004-0138-4412-A70D-EB2FFFEDA65D}" type="presOf" srcId="{B6DAF16F-5F61-4AB2-AB42-922449FD643B}" destId="{CF460DD3-B30A-4A64-B189-EFAE5AD28497}" srcOrd="0" destOrd="0" presId="urn:microsoft.com/office/officeart/2005/8/layout/radial6"/>
    <dgm:cxn modelId="{19C1B106-6E07-4269-9DA8-E68AC08F1AC5}" type="presOf" srcId="{9669F79C-BFC8-4371-9B40-2C1C8F242978}" destId="{F63E9B79-9C97-472D-8379-8AE0896396A2}" srcOrd="0" destOrd="0" presId="urn:microsoft.com/office/officeart/2005/8/layout/radial6"/>
    <dgm:cxn modelId="{398DBE0D-6DFA-40AF-83A9-4B38FFD6087E}" type="presOf" srcId="{973CE802-CCD5-4906-A61E-A3381C3E10EB}" destId="{A41F360F-3FC2-4A16-82EB-ABB5EAFA8375}" srcOrd="0" destOrd="0" presId="urn:microsoft.com/office/officeart/2005/8/layout/radial6"/>
    <dgm:cxn modelId="{8F20550E-BEFD-4B44-B834-97A7D995CA42}" type="presOf" srcId="{ED360AAE-0BFE-42C8-AADC-78AAE60BFBF6}" destId="{4D73D4E2-D1C3-43AC-8DE8-4397262C1EA8}" srcOrd="0" destOrd="0" presId="urn:microsoft.com/office/officeart/2005/8/layout/radial6"/>
    <dgm:cxn modelId="{0125D010-A2AA-444D-A040-F84F046AAA70}" type="presOf" srcId="{9024CDE6-ADB1-487A-BD55-021C2BC5DC4A}" destId="{D0FF5ED9-DA47-4BB3-AE86-C4CD2943D4A4}" srcOrd="0" destOrd="0" presId="urn:microsoft.com/office/officeart/2005/8/layout/radial6"/>
    <dgm:cxn modelId="{14DF0A1B-7057-424B-B8F4-88C239D6E5FB}" srcId="{1B83924F-7F3F-478E-B15A-D659359DE06B}" destId="{9024CDE6-ADB1-487A-BD55-021C2BC5DC4A}" srcOrd="4" destOrd="0" parTransId="{065E1AF8-DFB7-43E8-8F28-EE7EE5D67F82}" sibTransId="{B10984CA-FAB2-4070-9B1F-786241B13F3C}"/>
    <dgm:cxn modelId="{3CC70123-60CE-4ED4-ACE2-D8EAF5D61078}" type="presOf" srcId="{27010CA9-591F-4747-89F4-0A1184A3D24B}" destId="{790EE7A1-C959-4FF0-B029-A7D2836180CA}" srcOrd="0" destOrd="0" presId="urn:microsoft.com/office/officeart/2005/8/layout/radial6"/>
    <dgm:cxn modelId="{0CDA7E2E-535D-4EEF-8DD9-8D30D7BBEBDB}" type="presOf" srcId="{40419FC8-7ADC-4CFE-82DE-E86AB37BE1F2}" destId="{54DC25E3-BF13-4385-BC0E-0B218B75EF4D}" srcOrd="0" destOrd="0" presId="urn:microsoft.com/office/officeart/2005/8/layout/radial6"/>
    <dgm:cxn modelId="{BCCC1566-1FB8-42EE-810E-6BB575BB89AC}" srcId="{1B83924F-7F3F-478E-B15A-D659359DE06B}" destId="{40419FC8-7ADC-4CFE-82DE-E86AB37BE1F2}" srcOrd="2" destOrd="0" parTransId="{24937084-25BB-4C9B-9288-85232C964B15}" sibTransId="{E98C94F8-DF05-43B2-8CE8-C070B1E4B79D}"/>
    <dgm:cxn modelId="{83A87667-849B-4462-B3AD-7C83CB993C04}" type="presOf" srcId="{B10984CA-FAB2-4070-9B1F-786241B13F3C}" destId="{39470DA7-EDD6-4042-A5DD-8D70D472E3A5}" srcOrd="0" destOrd="0" presId="urn:microsoft.com/office/officeart/2005/8/layout/radial6"/>
    <dgm:cxn modelId="{DB95EF48-16E4-4847-97E3-592124726F7D}" srcId="{9669F79C-BFC8-4371-9B40-2C1C8F242978}" destId="{1B83924F-7F3F-478E-B15A-D659359DE06B}" srcOrd="0" destOrd="0" parTransId="{E940EDE8-BE59-4B5B-A305-21CB53F89C10}" sibTransId="{D3AD6FF1-FC38-4067-8621-8977C061182F}"/>
    <dgm:cxn modelId="{A9BC7D4C-9E9C-414B-AC98-96C45BAF779B}" srcId="{1B83924F-7F3F-478E-B15A-D659359DE06B}" destId="{CCE6FD87-FD6B-47D4-AB37-5146FA6F0DCB}" srcOrd="1" destOrd="0" parTransId="{2D7D974B-4A46-4E45-BAFB-A4E6E7B7E229}" sibTransId="{973CE802-CCD5-4906-A61E-A3381C3E10EB}"/>
    <dgm:cxn modelId="{115E2A54-495B-4A49-B36B-A81FCDAD892C}" type="presOf" srcId="{E98C94F8-DF05-43B2-8CE8-C070B1E4B79D}" destId="{E507111C-BFE2-4ADA-8716-1E3DFFBE75B7}" srcOrd="0" destOrd="0" presId="urn:microsoft.com/office/officeart/2005/8/layout/radial6"/>
    <dgm:cxn modelId="{7CCE2877-00A5-47A4-BCC7-3E5399EA69A0}" type="presOf" srcId="{A008B523-88B3-4E90-8EF7-20791B7652E1}" destId="{27ED14F2-A979-4BDD-AD66-D42D98BD496A}" srcOrd="0" destOrd="0" presId="urn:microsoft.com/office/officeart/2005/8/layout/radial6"/>
    <dgm:cxn modelId="{CE005A59-251E-4701-A0DC-38CF0209C6D3}" type="presOf" srcId="{9ADF5D2C-9D46-4BE2-8687-11D137C996A3}" destId="{8A9E54FF-663E-4E5E-956B-65AF406746A4}" srcOrd="0" destOrd="0" presId="urn:microsoft.com/office/officeart/2005/8/layout/radial6"/>
    <dgm:cxn modelId="{3CBB8883-3803-40F1-8357-E0025EB66DFE}" type="presOf" srcId="{CCE6FD87-FD6B-47D4-AB37-5146FA6F0DCB}" destId="{59159153-B65E-4923-822F-E729CE78C929}" srcOrd="0" destOrd="0" presId="urn:microsoft.com/office/officeart/2005/8/layout/radial6"/>
    <dgm:cxn modelId="{E8B24689-7A5E-4F31-ACCA-CDB6134DA9A1}" type="presOf" srcId="{278784A4-303A-4166-8F33-5A3E0E061E9F}" destId="{0526D0B2-1B3D-4897-9544-34675C21D602}" srcOrd="0" destOrd="0" presId="urn:microsoft.com/office/officeart/2005/8/layout/radial6"/>
    <dgm:cxn modelId="{F26E4D9A-554F-48BA-94B8-5331B275B82D}" srcId="{1B83924F-7F3F-478E-B15A-D659359DE06B}" destId="{31F75130-6AEF-4A74-8131-3F62392588E5}" srcOrd="0" destOrd="0" parTransId="{FE78AF67-4066-4196-AC72-BB354A3ED9E6}" sibTransId="{9ADF5D2C-9D46-4BE2-8687-11D137C996A3}"/>
    <dgm:cxn modelId="{708ADE9A-9286-46ED-AFDA-9FEFBBCCAD88}" type="presOf" srcId="{1B83924F-7F3F-478E-B15A-D659359DE06B}" destId="{E7909B5B-5A41-40A5-80DC-AA28F340510D}" srcOrd="0" destOrd="0" presId="urn:microsoft.com/office/officeart/2005/8/layout/radial6"/>
    <dgm:cxn modelId="{B491BAA5-67EE-483D-A8E5-5208C5A68F20}" srcId="{1B83924F-7F3F-478E-B15A-D659359DE06B}" destId="{B6DAF16F-5F61-4AB2-AB42-922449FD643B}" srcOrd="3" destOrd="0" parTransId="{661F2CC8-B449-4C21-9459-E1C789A028C9}" sibTransId="{ED360AAE-0BFE-42C8-AADC-78AAE60BFBF6}"/>
    <dgm:cxn modelId="{F9EC37AD-08C5-4021-8DAC-BD8654A86462}" srcId="{1B83924F-7F3F-478E-B15A-D659359DE06B}" destId="{A008B523-88B3-4E90-8EF7-20791B7652E1}" srcOrd="5" destOrd="0" parTransId="{AAD933B5-B826-445F-99F0-63CE3F4E7FDB}" sibTransId="{278784A4-303A-4166-8F33-5A3E0E061E9F}"/>
    <dgm:cxn modelId="{378075BC-5995-4721-93DE-6CB988210662}" type="presOf" srcId="{EA9F057E-3AEC-42B4-BE79-2515BB11661B}" destId="{75B0DD47-EF2A-40B5-AB13-36BDA651A294}" srcOrd="0" destOrd="0" presId="urn:microsoft.com/office/officeart/2005/8/layout/radial6"/>
    <dgm:cxn modelId="{660A4BDE-405E-47B3-8063-9EAEBF858AA0}" srcId="{1B83924F-7F3F-478E-B15A-D659359DE06B}" destId="{EA9F057E-3AEC-42B4-BE79-2515BB11661B}" srcOrd="6" destOrd="0" parTransId="{BFC06AB6-15F2-4160-8384-42779DDFBB07}" sibTransId="{27010CA9-591F-4747-89F4-0A1184A3D24B}"/>
    <dgm:cxn modelId="{53CA7BE8-CC74-4FB2-B876-1CB2F537FC6C}" type="presOf" srcId="{31F75130-6AEF-4A74-8131-3F62392588E5}" destId="{630FDFFB-82C8-48F9-9633-A23A6EA5161D}" srcOrd="0" destOrd="0" presId="urn:microsoft.com/office/officeart/2005/8/layout/radial6"/>
    <dgm:cxn modelId="{3AADD20D-948C-4C27-982D-BF9BF76E0B91}" type="presParOf" srcId="{F63E9B79-9C97-472D-8379-8AE0896396A2}" destId="{E7909B5B-5A41-40A5-80DC-AA28F340510D}" srcOrd="0" destOrd="0" presId="urn:microsoft.com/office/officeart/2005/8/layout/radial6"/>
    <dgm:cxn modelId="{F3DBAC35-78DD-4458-9DA9-043D9BA1B47A}" type="presParOf" srcId="{F63E9B79-9C97-472D-8379-8AE0896396A2}" destId="{630FDFFB-82C8-48F9-9633-A23A6EA5161D}" srcOrd="1" destOrd="0" presId="urn:microsoft.com/office/officeart/2005/8/layout/radial6"/>
    <dgm:cxn modelId="{CB208C0C-ABF7-4F99-A721-0B9EE96E15BA}" type="presParOf" srcId="{F63E9B79-9C97-472D-8379-8AE0896396A2}" destId="{770819BD-7378-4BAD-84D2-5E3B38CA4EB4}" srcOrd="2" destOrd="0" presId="urn:microsoft.com/office/officeart/2005/8/layout/radial6"/>
    <dgm:cxn modelId="{F35B7EC0-CBDA-4409-AA61-3DB45D27A86C}" type="presParOf" srcId="{F63E9B79-9C97-472D-8379-8AE0896396A2}" destId="{8A9E54FF-663E-4E5E-956B-65AF406746A4}" srcOrd="3" destOrd="0" presId="urn:microsoft.com/office/officeart/2005/8/layout/radial6"/>
    <dgm:cxn modelId="{E54E8712-680C-4ED3-92E9-E1B3C03A398A}" type="presParOf" srcId="{F63E9B79-9C97-472D-8379-8AE0896396A2}" destId="{59159153-B65E-4923-822F-E729CE78C929}" srcOrd="4" destOrd="0" presId="urn:microsoft.com/office/officeart/2005/8/layout/radial6"/>
    <dgm:cxn modelId="{07619FA4-7F32-4D3F-8145-D985285A6FAF}" type="presParOf" srcId="{F63E9B79-9C97-472D-8379-8AE0896396A2}" destId="{A3C6CECB-58DF-4456-86B1-029C40639702}" srcOrd="5" destOrd="0" presId="urn:microsoft.com/office/officeart/2005/8/layout/radial6"/>
    <dgm:cxn modelId="{A77233E1-3715-430B-9716-D9B6F34339D9}" type="presParOf" srcId="{F63E9B79-9C97-472D-8379-8AE0896396A2}" destId="{A41F360F-3FC2-4A16-82EB-ABB5EAFA8375}" srcOrd="6" destOrd="0" presId="urn:microsoft.com/office/officeart/2005/8/layout/radial6"/>
    <dgm:cxn modelId="{B7E84E56-D169-421C-8007-7CCE919B6E23}" type="presParOf" srcId="{F63E9B79-9C97-472D-8379-8AE0896396A2}" destId="{54DC25E3-BF13-4385-BC0E-0B218B75EF4D}" srcOrd="7" destOrd="0" presId="urn:microsoft.com/office/officeart/2005/8/layout/radial6"/>
    <dgm:cxn modelId="{D039DC93-05A8-436D-94A9-BD124D4D68E0}" type="presParOf" srcId="{F63E9B79-9C97-472D-8379-8AE0896396A2}" destId="{6BFCCA4B-D531-430F-841B-C53BF31A55A7}" srcOrd="8" destOrd="0" presId="urn:microsoft.com/office/officeart/2005/8/layout/radial6"/>
    <dgm:cxn modelId="{98987E0F-3B56-4C34-A440-22D8D809D1E0}" type="presParOf" srcId="{F63E9B79-9C97-472D-8379-8AE0896396A2}" destId="{E507111C-BFE2-4ADA-8716-1E3DFFBE75B7}" srcOrd="9" destOrd="0" presId="urn:microsoft.com/office/officeart/2005/8/layout/radial6"/>
    <dgm:cxn modelId="{9CD1DBAB-D47C-4442-9246-B1F68B9A4666}" type="presParOf" srcId="{F63E9B79-9C97-472D-8379-8AE0896396A2}" destId="{CF460DD3-B30A-4A64-B189-EFAE5AD28497}" srcOrd="10" destOrd="0" presId="urn:microsoft.com/office/officeart/2005/8/layout/radial6"/>
    <dgm:cxn modelId="{0E6634BE-F654-440C-B7EB-00F36A597498}" type="presParOf" srcId="{F63E9B79-9C97-472D-8379-8AE0896396A2}" destId="{C0B52E29-B709-49C4-A5CD-1FB8A7034BB3}" srcOrd="11" destOrd="0" presId="urn:microsoft.com/office/officeart/2005/8/layout/radial6"/>
    <dgm:cxn modelId="{3BB6345C-036D-4271-90DD-EB06F0300D24}" type="presParOf" srcId="{F63E9B79-9C97-472D-8379-8AE0896396A2}" destId="{4D73D4E2-D1C3-43AC-8DE8-4397262C1EA8}" srcOrd="12" destOrd="0" presId="urn:microsoft.com/office/officeart/2005/8/layout/radial6"/>
    <dgm:cxn modelId="{D8F2D6FE-99F4-4858-A9E5-1F01943C4071}" type="presParOf" srcId="{F63E9B79-9C97-472D-8379-8AE0896396A2}" destId="{D0FF5ED9-DA47-4BB3-AE86-C4CD2943D4A4}" srcOrd="13" destOrd="0" presId="urn:microsoft.com/office/officeart/2005/8/layout/radial6"/>
    <dgm:cxn modelId="{B58040E0-121D-428E-9211-6DF3B548C66F}" type="presParOf" srcId="{F63E9B79-9C97-472D-8379-8AE0896396A2}" destId="{D3AA39ED-E4F4-4F30-B0A4-D81C54EBCF38}" srcOrd="14" destOrd="0" presId="urn:microsoft.com/office/officeart/2005/8/layout/radial6"/>
    <dgm:cxn modelId="{E63FD478-0104-46F3-9AB3-1A95DD674761}" type="presParOf" srcId="{F63E9B79-9C97-472D-8379-8AE0896396A2}" destId="{39470DA7-EDD6-4042-A5DD-8D70D472E3A5}" srcOrd="15" destOrd="0" presId="urn:microsoft.com/office/officeart/2005/8/layout/radial6"/>
    <dgm:cxn modelId="{0EEFCC44-F928-4B9E-90AC-1D3D7FBBEA9C}" type="presParOf" srcId="{F63E9B79-9C97-472D-8379-8AE0896396A2}" destId="{27ED14F2-A979-4BDD-AD66-D42D98BD496A}" srcOrd="16" destOrd="0" presId="urn:microsoft.com/office/officeart/2005/8/layout/radial6"/>
    <dgm:cxn modelId="{891F86C0-3980-4311-B056-AFB48F59FF93}" type="presParOf" srcId="{F63E9B79-9C97-472D-8379-8AE0896396A2}" destId="{86667B43-8D56-41DA-A6E3-35BA667E7620}" srcOrd="17" destOrd="0" presId="urn:microsoft.com/office/officeart/2005/8/layout/radial6"/>
    <dgm:cxn modelId="{A0C24A14-93B8-4A2E-9554-EBB2D7E43EDA}" type="presParOf" srcId="{F63E9B79-9C97-472D-8379-8AE0896396A2}" destId="{0526D0B2-1B3D-4897-9544-34675C21D602}" srcOrd="18" destOrd="0" presId="urn:microsoft.com/office/officeart/2005/8/layout/radial6"/>
    <dgm:cxn modelId="{690AC0F8-39F2-4FB5-AF52-30C9D76DC9D3}" type="presParOf" srcId="{F63E9B79-9C97-472D-8379-8AE0896396A2}" destId="{75B0DD47-EF2A-40B5-AB13-36BDA651A294}" srcOrd="19" destOrd="0" presId="urn:microsoft.com/office/officeart/2005/8/layout/radial6"/>
    <dgm:cxn modelId="{7C0BABD7-D556-45A5-85A0-4B3E5AD8558F}" type="presParOf" srcId="{F63E9B79-9C97-472D-8379-8AE0896396A2}" destId="{43A513E6-1DB1-40F7-BB72-B1B6EC43C410}" srcOrd="20" destOrd="0" presId="urn:microsoft.com/office/officeart/2005/8/layout/radial6"/>
    <dgm:cxn modelId="{B70529C6-24C3-41CC-B799-C714AADF3484}" type="presParOf" srcId="{F63E9B79-9C97-472D-8379-8AE0896396A2}" destId="{790EE7A1-C959-4FF0-B029-A7D2836180CA}"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69F79C-BFC8-4371-9B40-2C1C8F242978}"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1B83924F-7F3F-478E-B15A-D659359DE06B}">
      <dgm:prSet phldrT="[Text]"/>
      <dgm:spPr/>
      <dgm:t>
        <a:bodyPr/>
        <a:lstStyle/>
        <a:p>
          <a:r>
            <a:rPr lang="en-US" dirty="0"/>
            <a:t>AI</a:t>
          </a:r>
        </a:p>
      </dgm:t>
    </dgm:pt>
    <dgm:pt modelId="{E940EDE8-BE59-4B5B-A305-21CB53F89C10}" type="parTrans" cxnId="{DB95EF48-16E4-4847-97E3-592124726F7D}">
      <dgm:prSet/>
      <dgm:spPr/>
      <dgm:t>
        <a:bodyPr/>
        <a:lstStyle/>
        <a:p>
          <a:endParaRPr lang="en-US"/>
        </a:p>
      </dgm:t>
    </dgm:pt>
    <dgm:pt modelId="{D3AD6FF1-FC38-4067-8621-8977C061182F}" type="sibTrans" cxnId="{DB95EF48-16E4-4847-97E3-592124726F7D}">
      <dgm:prSet/>
      <dgm:spPr/>
      <dgm:t>
        <a:bodyPr/>
        <a:lstStyle/>
        <a:p>
          <a:endParaRPr lang="en-US"/>
        </a:p>
      </dgm:t>
    </dgm:pt>
    <dgm:pt modelId="{31F75130-6AEF-4A74-8131-3F62392588E5}">
      <dgm:prSet phldrT="[Text]"/>
      <dgm:spPr/>
      <dgm:t>
        <a:bodyPr/>
        <a:lstStyle/>
        <a:p>
          <a:r>
            <a:rPr lang="en-US" dirty="0"/>
            <a:t>Statistics</a:t>
          </a:r>
        </a:p>
      </dgm:t>
    </dgm:pt>
    <dgm:pt modelId="{FE78AF67-4066-4196-AC72-BB354A3ED9E6}" type="parTrans" cxnId="{F26E4D9A-554F-48BA-94B8-5331B275B82D}">
      <dgm:prSet/>
      <dgm:spPr/>
      <dgm:t>
        <a:bodyPr/>
        <a:lstStyle/>
        <a:p>
          <a:endParaRPr lang="en-US"/>
        </a:p>
      </dgm:t>
    </dgm:pt>
    <dgm:pt modelId="{9ADF5D2C-9D46-4BE2-8687-11D137C996A3}" type="sibTrans" cxnId="{F26E4D9A-554F-48BA-94B8-5331B275B82D}">
      <dgm:prSet/>
      <dgm:spPr/>
      <dgm:t>
        <a:bodyPr/>
        <a:lstStyle/>
        <a:p>
          <a:endParaRPr lang="en-US"/>
        </a:p>
      </dgm:t>
    </dgm:pt>
    <dgm:pt modelId="{02E1A4F3-831C-48C1-B4FA-D80200680776}">
      <dgm:prSet phldrT="[Text]"/>
      <dgm:spPr/>
      <dgm:t>
        <a:bodyPr/>
        <a:lstStyle/>
        <a:p>
          <a:r>
            <a:rPr lang="en-US" dirty="0"/>
            <a:t>Pattern Recognition</a:t>
          </a:r>
        </a:p>
      </dgm:t>
    </dgm:pt>
    <dgm:pt modelId="{F9204E10-51F8-4954-B4FA-4FD0039E412F}" type="parTrans" cxnId="{16AA9427-6912-4698-B9C5-52CE89129CAD}">
      <dgm:prSet/>
      <dgm:spPr/>
      <dgm:t>
        <a:bodyPr/>
        <a:lstStyle/>
        <a:p>
          <a:endParaRPr lang="en-US"/>
        </a:p>
      </dgm:t>
    </dgm:pt>
    <dgm:pt modelId="{EB041136-83BE-4357-9CAF-E2B2E050374E}" type="sibTrans" cxnId="{16AA9427-6912-4698-B9C5-52CE89129CAD}">
      <dgm:prSet/>
      <dgm:spPr/>
      <dgm:t>
        <a:bodyPr/>
        <a:lstStyle/>
        <a:p>
          <a:endParaRPr lang="en-US"/>
        </a:p>
      </dgm:t>
    </dgm:pt>
    <dgm:pt modelId="{2BE9A0FC-2CA3-4D2B-8775-3693B1E2E787}">
      <dgm:prSet phldrT="[Text]"/>
      <dgm:spPr/>
      <dgm:t>
        <a:bodyPr/>
        <a:lstStyle/>
        <a:p>
          <a:r>
            <a:rPr lang="en-US" dirty="0"/>
            <a:t>Neuro Computing</a:t>
          </a:r>
        </a:p>
      </dgm:t>
    </dgm:pt>
    <dgm:pt modelId="{2859CF01-F96F-42FF-917C-9F2A873868F7}" type="parTrans" cxnId="{B69FDB55-5445-4A50-99F9-682C7955EBD8}">
      <dgm:prSet/>
      <dgm:spPr/>
      <dgm:t>
        <a:bodyPr/>
        <a:lstStyle/>
        <a:p>
          <a:endParaRPr lang="en-US"/>
        </a:p>
      </dgm:t>
    </dgm:pt>
    <dgm:pt modelId="{757B21C7-B0C9-458C-9297-71D0C6E940B2}" type="sibTrans" cxnId="{B69FDB55-5445-4A50-99F9-682C7955EBD8}">
      <dgm:prSet/>
      <dgm:spPr/>
      <dgm:t>
        <a:bodyPr/>
        <a:lstStyle/>
        <a:p>
          <a:endParaRPr lang="en-US"/>
        </a:p>
      </dgm:t>
    </dgm:pt>
    <dgm:pt modelId="{F4DF1169-B798-441B-9FF6-E7DDDE916F21}">
      <dgm:prSet phldrT="[Text]"/>
      <dgm:spPr/>
      <dgm:t>
        <a:bodyPr/>
        <a:lstStyle/>
        <a:p>
          <a:r>
            <a:rPr lang="en-US" dirty="0"/>
            <a:t>Machine Learning</a:t>
          </a:r>
        </a:p>
      </dgm:t>
    </dgm:pt>
    <dgm:pt modelId="{C6938D2F-83EC-4C28-B128-D41F32AAD331}" type="parTrans" cxnId="{988DBCCD-65FA-4A98-9F53-166489D12B51}">
      <dgm:prSet/>
      <dgm:spPr/>
      <dgm:t>
        <a:bodyPr/>
        <a:lstStyle/>
        <a:p>
          <a:endParaRPr lang="en-US"/>
        </a:p>
      </dgm:t>
    </dgm:pt>
    <dgm:pt modelId="{037EE36E-0D31-4966-9658-26DE944B7D4A}" type="sibTrans" cxnId="{988DBCCD-65FA-4A98-9F53-166489D12B51}">
      <dgm:prSet/>
      <dgm:spPr/>
      <dgm:t>
        <a:bodyPr/>
        <a:lstStyle/>
        <a:p>
          <a:endParaRPr lang="en-US"/>
        </a:p>
      </dgm:t>
    </dgm:pt>
    <dgm:pt modelId="{47B341BD-4110-4071-BC6E-426702F29AB4}">
      <dgm:prSet phldrT="[Text]"/>
      <dgm:spPr/>
      <dgm:t>
        <a:bodyPr/>
        <a:lstStyle/>
        <a:p>
          <a:r>
            <a:rPr lang="en-US" dirty="0"/>
            <a:t>Data Mining</a:t>
          </a:r>
        </a:p>
      </dgm:t>
    </dgm:pt>
    <dgm:pt modelId="{F9ABF69C-96D6-45EC-9FE0-9543E82157E0}" type="parTrans" cxnId="{08EB81BD-FA9F-47ED-A0FD-5D585DF4B10D}">
      <dgm:prSet/>
      <dgm:spPr/>
      <dgm:t>
        <a:bodyPr/>
        <a:lstStyle/>
        <a:p>
          <a:endParaRPr lang="en-US"/>
        </a:p>
      </dgm:t>
    </dgm:pt>
    <dgm:pt modelId="{9B0F4BEF-CC1C-4092-ACCC-328FDA431E7A}" type="sibTrans" cxnId="{08EB81BD-FA9F-47ED-A0FD-5D585DF4B10D}">
      <dgm:prSet/>
      <dgm:spPr/>
      <dgm:t>
        <a:bodyPr/>
        <a:lstStyle/>
        <a:p>
          <a:endParaRPr lang="en-US"/>
        </a:p>
      </dgm:t>
    </dgm:pt>
    <dgm:pt modelId="{F7A4E1F0-967C-4229-ACB5-FD5927070D7B}">
      <dgm:prSet phldrT="[Text]"/>
      <dgm:spPr/>
      <dgm:t>
        <a:bodyPr/>
        <a:lstStyle/>
        <a:p>
          <a:r>
            <a:rPr lang="en-US" dirty="0"/>
            <a:t>Databases</a:t>
          </a:r>
        </a:p>
      </dgm:t>
    </dgm:pt>
    <dgm:pt modelId="{B70A60FE-F18A-4391-8C35-B61677A7170A}" type="parTrans" cxnId="{F63A8297-F877-4E79-9137-4E2246958BBD}">
      <dgm:prSet/>
      <dgm:spPr/>
      <dgm:t>
        <a:bodyPr/>
        <a:lstStyle/>
        <a:p>
          <a:endParaRPr lang="en-US"/>
        </a:p>
      </dgm:t>
    </dgm:pt>
    <dgm:pt modelId="{6F727545-3413-4ACE-8B84-4EF7D02D0722}" type="sibTrans" cxnId="{F63A8297-F877-4E79-9137-4E2246958BBD}">
      <dgm:prSet/>
      <dgm:spPr/>
      <dgm:t>
        <a:bodyPr/>
        <a:lstStyle/>
        <a:p>
          <a:endParaRPr lang="en-US"/>
        </a:p>
      </dgm:t>
    </dgm:pt>
    <dgm:pt modelId="{5849D1AB-88C7-4DC6-94D0-1BD8282FD399}">
      <dgm:prSet phldrT="[Text]"/>
      <dgm:spPr/>
      <dgm:t>
        <a:bodyPr/>
        <a:lstStyle/>
        <a:p>
          <a:r>
            <a:rPr lang="en-US" dirty="0"/>
            <a:t>KDD</a:t>
          </a:r>
        </a:p>
      </dgm:t>
    </dgm:pt>
    <dgm:pt modelId="{C94941DC-9031-4A55-BF18-02A9A14E12C1}" type="parTrans" cxnId="{02EEF8F7-F481-49E8-9134-1140C19EB8CF}">
      <dgm:prSet/>
      <dgm:spPr/>
      <dgm:t>
        <a:bodyPr/>
        <a:lstStyle/>
        <a:p>
          <a:endParaRPr lang="en-US"/>
        </a:p>
      </dgm:t>
    </dgm:pt>
    <dgm:pt modelId="{13E623C0-623E-4D8A-83AC-3B6DD7493F90}" type="sibTrans" cxnId="{02EEF8F7-F481-49E8-9134-1140C19EB8CF}">
      <dgm:prSet/>
      <dgm:spPr/>
      <dgm:t>
        <a:bodyPr/>
        <a:lstStyle/>
        <a:p>
          <a:endParaRPr lang="en-US"/>
        </a:p>
      </dgm:t>
    </dgm:pt>
    <dgm:pt modelId="{F63E9B79-9C97-472D-8379-8AE0896396A2}" type="pres">
      <dgm:prSet presAssocID="{9669F79C-BFC8-4371-9B40-2C1C8F242978}" presName="Name0" presStyleCnt="0">
        <dgm:presLayoutVars>
          <dgm:chMax val="1"/>
          <dgm:dir/>
          <dgm:animLvl val="ctr"/>
          <dgm:resizeHandles val="exact"/>
        </dgm:presLayoutVars>
      </dgm:prSet>
      <dgm:spPr/>
    </dgm:pt>
    <dgm:pt modelId="{E7909B5B-5A41-40A5-80DC-AA28F340510D}" type="pres">
      <dgm:prSet presAssocID="{1B83924F-7F3F-478E-B15A-D659359DE06B}" presName="centerShape" presStyleLbl="node0" presStyleIdx="0" presStyleCnt="1"/>
      <dgm:spPr/>
    </dgm:pt>
    <dgm:pt modelId="{7D2F733D-9BBF-4350-9DB0-32D29510491A}" type="pres">
      <dgm:prSet presAssocID="{31F75130-6AEF-4A74-8131-3F62392588E5}" presName="node" presStyleLbl="node1" presStyleIdx="0" presStyleCnt="7">
        <dgm:presLayoutVars>
          <dgm:bulletEnabled val="1"/>
        </dgm:presLayoutVars>
      </dgm:prSet>
      <dgm:spPr/>
    </dgm:pt>
    <dgm:pt modelId="{C3414E65-D6A8-442B-A737-8BEE10BD6FE0}" type="pres">
      <dgm:prSet presAssocID="{31F75130-6AEF-4A74-8131-3F62392588E5}" presName="dummy" presStyleCnt="0"/>
      <dgm:spPr/>
    </dgm:pt>
    <dgm:pt modelId="{438C6C74-93DA-4253-8228-FAD11A7C27B1}" type="pres">
      <dgm:prSet presAssocID="{9ADF5D2C-9D46-4BE2-8687-11D137C996A3}" presName="sibTrans" presStyleLbl="sibTrans2D1" presStyleIdx="0" presStyleCnt="7"/>
      <dgm:spPr/>
    </dgm:pt>
    <dgm:pt modelId="{B0A3EB67-5445-420A-BED8-26CBB29630BA}" type="pres">
      <dgm:prSet presAssocID="{02E1A4F3-831C-48C1-B4FA-D80200680776}" presName="node" presStyleLbl="node1" presStyleIdx="1" presStyleCnt="7">
        <dgm:presLayoutVars>
          <dgm:bulletEnabled val="1"/>
        </dgm:presLayoutVars>
      </dgm:prSet>
      <dgm:spPr/>
    </dgm:pt>
    <dgm:pt modelId="{BF88D657-E8ED-47AA-A541-3EDDC26D3CCB}" type="pres">
      <dgm:prSet presAssocID="{02E1A4F3-831C-48C1-B4FA-D80200680776}" presName="dummy" presStyleCnt="0"/>
      <dgm:spPr/>
    </dgm:pt>
    <dgm:pt modelId="{20A0CB84-56BF-45E5-95E6-0C66539468B8}" type="pres">
      <dgm:prSet presAssocID="{EB041136-83BE-4357-9CAF-E2B2E050374E}" presName="sibTrans" presStyleLbl="sibTrans2D1" presStyleIdx="1" presStyleCnt="7"/>
      <dgm:spPr/>
    </dgm:pt>
    <dgm:pt modelId="{57B2E037-2DA2-490D-911C-5714AA019AEF}" type="pres">
      <dgm:prSet presAssocID="{2BE9A0FC-2CA3-4D2B-8775-3693B1E2E787}" presName="node" presStyleLbl="node1" presStyleIdx="2" presStyleCnt="7">
        <dgm:presLayoutVars>
          <dgm:bulletEnabled val="1"/>
        </dgm:presLayoutVars>
      </dgm:prSet>
      <dgm:spPr/>
    </dgm:pt>
    <dgm:pt modelId="{C5FBF8FF-4D93-4436-B2E1-736AF7F51941}" type="pres">
      <dgm:prSet presAssocID="{2BE9A0FC-2CA3-4D2B-8775-3693B1E2E787}" presName="dummy" presStyleCnt="0"/>
      <dgm:spPr/>
    </dgm:pt>
    <dgm:pt modelId="{9D9CB508-C047-47DE-80E5-C799BF6E6099}" type="pres">
      <dgm:prSet presAssocID="{757B21C7-B0C9-458C-9297-71D0C6E940B2}" presName="sibTrans" presStyleLbl="sibTrans2D1" presStyleIdx="2" presStyleCnt="7"/>
      <dgm:spPr/>
    </dgm:pt>
    <dgm:pt modelId="{AA629A5E-F334-4C5C-9AC6-8DF77D8AEBFD}" type="pres">
      <dgm:prSet presAssocID="{F4DF1169-B798-441B-9FF6-E7DDDE916F21}" presName="node" presStyleLbl="node1" presStyleIdx="3" presStyleCnt="7">
        <dgm:presLayoutVars>
          <dgm:bulletEnabled val="1"/>
        </dgm:presLayoutVars>
      </dgm:prSet>
      <dgm:spPr/>
    </dgm:pt>
    <dgm:pt modelId="{AF4652D5-8D52-4C00-A8B5-4A842D3A4381}" type="pres">
      <dgm:prSet presAssocID="{F4DF1169-B798-441B-9FF6-E7DDDE916F21}" presName="dummy" presStyleCnt="0"/>
      <dgm:spPr/>
    </dgm:pt>
    <dgm:pt modelId="{2A23985B-1A5C-428E-90E3-BF04D4067D48}" type="pres">
      <dgm:prSet presAssocID="{037EE36E-0D31-4966-9658-26DE944B7D4A}" presName="sibTrans" presStyleLbl="sibTrans2D1" presStyleIdx="3" presStyleCnt="7"/>
      <dgm:spPr/>
    </dgm:pt>
    <dgm:pt modelId="{8358BE63-3CF2-483D-9A89-65C36E074A1B}" type="pres">
      <dgm:prSet presAssocID="{47B341BD-4110-4071-BC6E-426702F29AB4}" presName="node" presStyleLbl="node1" presStyleIdx="4" presStyleCnt="7">
        <dgm:presLayoutVars>
          <dgm:bulletEnabled val="1"/>
        </dgm:presLayoutVars>
      </dgm:prSet>
      <dgm:spPr/>
    </dgm:pt>
    <dgm:pt modelId="{F510DF2B-DF66-4CFE-88DB-3F906A78199C}" type="pres">
      <dgm:prSet presAssocID="{47B341BD-4110-4071-BC6E-426702F29AB4}" presName="dummy" presStyleCnt="0"/>
      <dgm:spPr/>
    </dgm:pt>
    <dgm:pt modelId="{EB23B07F-1B5F-4D9D-A985-02CAC8D8CBB8}" type="pres">
      <dgm:prSet presAssocID="{9B0F4BEF-CC1C-4092-ACCC-328FDA431E7A}" presName="sibTrans" presStyleLbl="sibTrans2D1" presStyleIdx="4" presStyleCnt="7"/>
      <dgm:spPr/>
    </dgm:pt>
    <dgm:pt modelId="{B48C7086-C0EF-42D2-88E4-81D8274A80C1}" type="pres">
      <dgm:prSet presAssocID="{F7A4E1F0-967C-4229-ACB5-FD5927070D7B}" presName="node" presStyleLbl="node1" presStyleIdx="5" presStyleCnt="7">
        <dgm:presLayoutVars>
          <dgm:bulletEnabled val="1"/>
        </dgm:presLayoutVars>
      </dgm:prSet>
      <dgm:spPr/>
    </dgm:pt>
    <dgm:pt modelId="{F4B2FFBF-A7EE-4884-8DF8-D5B03FBC2D5E}" type="pres">
      <dgm:prSet presAssocID="{F7A4E1F0-967C-4229-ACB5-FD5927070D7B}" presName="dummy" presStyleCnt="0"/>
      <dgm:spPr/>
    </dgm:pt>
    <dgm:pt modelId="{81E53169-289D-42A9-9241-F8DA7BD55A8E}" type="pres">
      <dgm:prSet presAssocID="{6F727545-3413-4ACE-8B84-4EF7D02D0722}" presName="sibTrans" presStyleLbl="sibTrans2D1" presStyleIdx="5" presStyleCnt="7"/>
      <dgm:spPr/>
    </dgm:pt>
    <dgm:pt modelId="{F734CA4C-9587-4AAC-A0F1-E3845849957B}" type="pres">
      <dgm:prSet presAssocID="{5849D1AB-88C7-4DC6-94D0-1BD8282FD399}" presName="node" presStyleLbl="node1" presStyleIdx="6" presStyleCnt="7">
        <dgm:presLayoutVars>
          <dgm:bulletEnabled val="1"/>
        </dgm:presLayoutVars>
      </dgm:prSet>
      <dgm:spPr/>
    </dgm:pt>
    <dgm:pt modelId="{C690E1D0-582C-4561-A20B-23069CFED3FD}" type="pres">
      <dgm:prSet presAssocID="{5849D1AB-88C7-4DC6-94D0-1BD8282FD399}" presName="dummy" presStyleCnt="0"/>
      <dgm:spPr/>
    </dgm:pt>
    <dgm:pt modelId="{71FBB895-C72B-431B-BB92-62C205C89AAE}" type="pres">
      <dgm:prSet presAssocID="{13E623C0-623E-4D8A-83AC-3B6DD7493F90}" presName="sibTrans" presStyleLbl="sibTrans2D1" presStyleIdx="6" presStyleCnt="7"/>
      <dgm:spPr/>
    </dgm:pt>
  </dgm:ptLst>
  <dgm:cxnLst>
    <dgm:cxn modelId="{19C1B106-6E07-4269-9DA8-E68AC08F1AC5}" type="presOf" srcId="{9669F79C-BFC8-4371-9B40-2C1C8F242978}" destId="{F63E9B79-9C97-472D-8379-8AE0896396A2}" srcOrd="0" destOrd="0" presId="urn:microsoft.com/office/officeart/2005/8/layout/radial6"/>
    <dgm:cxn modelId="{92BFD70E-C0D3-4D5F-B819-19D0B3013867}" type="presOf" srcId="{47B341BD-4110-4071-BC6E-426702F29AB4}" destId="{8358BE63-3CF2-483D-9A89-65C36E074A1B}" srcOrd="0" destOrd="0" presId="urn:microsoft.com/office/officeart/2005/8/layout/radial6"/>
    <dgm:cxn modelId="{7F25FA18-7A90-4206-A369-563CC0FD419F}" type="presOf" srcId="{31F75130-6AEF-4A74-8131-3F62392588E5}" destId="{7D2F733D-9BBF-4350-9DB0-32D29510491A}" srcOrd="0" destOrd="0" presId="urn:microsoft.com/office/officeart/2005/8/layout/radial6"/>
    <dgm:cxn modelId="{16AA9427-6912-4698-B9C5-52CE89129CAD}" srcId="{1B83924F-7F3F-478E-B15A-D659359DE06B}" destId="{02E1A4F3-831C-48C1-B4FA-D80200680776}" srcOrd="1" destOrd="0" parTransId="{F9204E10-51F8-4954-B4FA-4FD0039E412F}" sibTransId="{EB041136-83BE-4357-9CAF-E2B2E050374E}"/>
    <dgm:cxn modelId="{AA86A136-01FA-4252-B17A-4ADE0C27FC9E}" type="presOf" srcId="{9ADF5D2C-9D46-4BE2-8687-11D137C996A3}" destId="{438C6C74-93DA-4253-8228-FAD11A7C27B1}" srcOrd="0" destOrd="0" presId="urn:microsoft.com/office/officeart/2005/8/layout/radial6"/>
    <dgm:cxn modelId="{7D6EFA3A-B63F-47B2-B63A-70095B38762C}" type="presOf" srcId="{F4DF1169-B798-441B-9FF6-E7DDDE916F21}" destId="{AA629A5E-F334-4C5C-9AC6-8DF77D8AEBFD}" srcOrd="0" destOrd="0" presId="urn:microsoft.com/office/officeart/2005/8/layout/radial6"/>
    <dgm:cxn modelId="{12498B62-1B50-427D-86DC-9015F4C28222}" type="presOf" srcId="{EB041136-83BE-4357-9CAF-E2B2E050374E}" destId="{20A0CB84-56BF-45E5-95E6-0C66539468B8}" srcOrd="0" destOrd="0" presId="urn:microsoft.com/office/officeart/2005/8/layout/radial6"/>
    <dgm:cxn modelId="{DB95EF48-16E4-4847-97E3-592124726F7D}" srcId="{9669F79C-BFC8-4371-9B40-2C1C8F242978}" destId="{1B83924F-7F3F-478E-B15A-D659359DE06B}" srcOrd="0" destOrd="0" parTransId="{E940EDE8-BE59-4B5B-A305-21CB53F89C10}" sibTransId="{D3AD6FF1-FC38-4067-8621-8977C061182F}"/>
    <dgm:cxn modelId="{B69FDB55-5445-4A50-99F9-682C7955EBD8}" srcId="{1B83924F-7F3F-478E-B15A-D659359DE06B}" destId="{2BE9A0FC-2CA3-4D2B-8775-3693B1E2E787}" srcOrd="2" destOrd="0" parTransId="{2859CF01-F96F-42FF-917C-9F2A873868F7}" sibTransId="{757B21C7-B0C9-458C-9297-71D0C6E940B2}"/>
    <dgm:cxn modelId="{B2154759-1EE3-4D0D-8D51-35489E2ADF93}" type="presOf" srcId="{9B0F4BEF-CC1C-4092-ACCC-328FDA431E7A}" destId="{EB23B07F-1B5F-4D9D-A985-02CAC8D8CBB8}" srcOrd="0" destOrd="0" presId="urn:microsoft.com/office/officeart/2005/8/layout/radial6"/>
    <dgm:cxn modelId="{A9581589-2468-4210-8D64-739DA6566E74}" type="presOf" srcId="{5849D1AB-88C7-4DC6-94D0-1BD8282FD399}" destId="{F734CA4C-9587-4AAC-A0F1-E3845849957B}" srcOrd="0" destOrd="0" presId="urn:microsoft.com/office/officeart/2005/8/layout/radial6"/>
    <dgm:cxn modelId="{F63A8297-F877-4E79-9137-4E2246958BBD}" srcId="{1B83924F-7F3F-478E-B15A-D659359DE06B}" destId="{F7A4E1F0-967C-4229-ACB5-FD5927070D7B}" srcOrd="5" destOrd="0" parTransId="{B70A60FE-F18A-4391-8C35-B61677A7170A}" sibTransId="{6F727545-3413-4ACE-8B84-4EF7D02D0722}"/>
    <dgm:cxn modelId="{F26E4D9A-554F-48BA-94B8-5331B275B82D}" srcId="{1B83924F-7F3F-478E-B15A-D659359DE06B}" destId="{31F75130-6AEF-4A74-8131-3F62392588E5}" srcOrd="0" destOrd="0" parTransId="{FE78AF67-4066-4196-AC72-BB354A3ED9E6}" sibTransId="{9ADF5D2C-9D46-4BE2-8687-11D137C996A3}"/>
    <dgm:cxn modelId="{708ADE9A-9286-46ED-AFDA-9FEFBBCCAD88}" type="presOf" srcId="{1B83924F-7F3F-478E-B15A-D659359DE06B}" destId="{E7909B5B-5A41-40A5-80DC-AA28F340510D}" srcOrd="0" destOrd="0" presId="urn:microsoft.com/office/officeart/2005/8/layout/radial6"/>
    <dgm:cxn modelId="{08EB81BD-FA9F-47ED-A0FD-5D585DF4B10D}" srcId="{1B83924F-7F3F-478E-B15A-D659359DE06B}" destId="{47B341BD-4110-4071-BC6E-426702F29AB4}" srcOrd="4" destOrd="0" parTransId="{F9ABF69C-96D6-45EC-9FE0-9543E82157E0}" sibTransId="{9B0F4BEF-CC1C-4092-ACCC-328FDA431E7A}"/>
    <dgm:cxn modelId="{963290C6-3602-48FD-91A3-ABDB614DE615}" type="presOf" srcId="{037EE36E-0D31-4966-9658-26DE944B7D4A}" destId="{2A23985B-1A5C-428E-90E3-BF04D4067D48}" srcOrd="0" destOrd="0" presId="urn:microsoft.com/office/officeart/2005/8/layout/radial6"/>
    <dgm:cxn modelId="{73519CCA-0737-4C19-9BD4-D0D5DED6023E}" type="presOf" srcId="{02E1A4F3-831C-48C1-B4FA-D80200680776}" destId="{B0A3EB67-5445-420A-BED8-26CBB29630BA}" srcOrd="0" destOrd="0" presId="urn:microsoft.com/office/officeart/2005/8/layout/radial6"/>
    <dgm:cxn modelId="{988DBCCD-65FA-4A98-9F53-166489D12B51}" srcId="{1B83924F-7F3F-478E-B15A-D659359DE06B}" destId="{F4DF1169-B798-441B-9FF6-E7DDDE916F21}" srcOrd="3" destOrd="0" parTransId="{C6938D2F-83EC-4C28-B128-D41F32AAD331}" sibTransId="{037EE36E-0D31-4966-9658-26DE944B7D4A}"/>
    <dgm:cxn modelId="{168268D0-01CD-466B-AEAB-78353AC67AB9}" type="presOf" srcId="{757B21C7-B0C9-458C-9297-71D0C6E940B2}" destId="{9D9CB508-C047-47DE-80E5-C799BF6E6099}" srcOrd="0" destOrd="0" presId="urn:microsoft.com/office/officeart/2005/8/layout/radial6"/>
    <dgm:cxn modelId="{B8D476DA-B72B-4B2C-BAA6-571D45440F67}" type="presOf" srcId="{13E623C0-623E-4D8A-83AC-3B6DD7493F90}" destId="{71FBB895-C72B-431B-BB92-62C205C89AAE}" srcOrd="0" destOrd="0" presId="urn:microsoft.com/office/officeart/2005/8/layout/radial6"/>
    <dgm:cxn modelId="{E72AE5F6-5F46-48C5-81D6-8C8010CEF631}" type="presOf" srcId="{F7A4E1F0-967C-4229-ACB5-FD5927070D7B}" destId="{B48C7086-C0EF-42D2-88E4-81D8274A80C1}" srcOrd="0" destOrd="0" presId="urn:microsoft.com/office/officeart/2005/8/layout/radial6"/>
    <dgm:cxn modelId="{D4364DF7-0068-44AD-90D3-C743507F7D99}" type="presOf" srcId="{2BE9A0FC-2CA3-4D2B-8775-3693B1E2E787}" destId="{57B2E037-2DA2-490D-911C-5714AA019AEF}" srcOrd="0" destOrd="0" presId="urn:microsoft.com/office/officeart/2005/8/layout/radial6"/>
    <dgm:cxn modelId="{02EEF8F7-F481-49E8-9134-1140C19EB8CF}" srcId="{1B83924F-7F3F-478E-B15A-D659359DE06B}" destId="{5849D1AB-88C7-4DC6-94D0-1BD8282FD399}" srcOrd="6" destOrd="0" parTransId="{C94941DC-9031-4A55-BF18-02A9A14E12C1}" sibTransId="{13E623C0-623E-4D8A-83AC-3B6DD7493F90}"/>
    <dgm:cxn modelId="{4D1B4FFC-1388-46E7-9DAD-EA73A5EF9551}" type="presOf" srcId="{6F727545-3413-4ACE-8B84-4EF7D02D0722}" destId="{81E53169-289D-42A9-9241-F8DA7BD55A8E}" srcOrd="0" destOrd="0" presId="urn:microsoft.com/office/officeart/2005/8/layout/radial6"/>
    <dgm:cxn modelId="{3AADD20D-948C-4C27-982D-BF9BF76E0B91}" type="presParOf" srcId="{F63E9B79-9C97-472D-8379-8AE0896396A2}" destId="{E7909B5B-5A41-40A5-80DC-AA28F340510D}" srcOrd="0" destOrd="0" presId="urn:microsoft.com/office/officeart/2005/8/layout/radial6"/>
    <dgm:cxn modelId="{681A2E82-FE1F-40BB-94FA-B801B3A1E8B5}" type="presParOf" srcId="{F63E9B79-9C97-472D-8379-8AE0896396A2}" destId="{7D2F733D-9BBF-4350-9DB0-32D29510491A}" srcOrd="1" destOrd="0" presId="urn:microsoft.com/office/officeart/2005/8/layout/radial6"/>
    <dgm:cxn modelId="{45BA1FC7-C746-4885-9BBE-1CF36678B468}" type="presParOf" srcId="{F63E9B79-9C97-472D-8379-8AE0896396A2}" destId="{C3414E65-D6A8-442B-A737-8BEE10BD6FE0}" srcOrd="2" destOrd="0" presId="urn:microsoft.com/office/officeart/2005/8/layout/radial6"/>
    <dgm:cxn modelId="{16F42FEA-35AB-4B42-A6D1-EA4E21DC0981}" type="presParOf" srcId="{F63E9B79-9C97-472D-8379-8AE0896396A2}" destId="{438C6C74-93DA-4253-8228-FAD11A7C27B1}" srcOrd="3" destOrd="0" presId="urn:microsoft.com/office/officeart/2005/8/layout/radial6"/>
    <dgm:cxn modelId="{951A50E4-7584-4226-A94D-710B7BEAB7DC}" type="presParOf" srcId="{F63E9B79-9C97-472D-8379-8AE0896396A2}" destId="{B0A3EB67-5445-420A-BED8-26CBB29630BA}" srcOrd="4" destOrd="0" presId="urn:microsoft.com/office/officeart/2005/8/layout/radial6"/>
    <dgm:cxn modelId="{EA640EE5-B436-4C61-AB7C-185E84772719}" type="presParOf" srcId="{F63E9B79-9C97-472D-8379-8AE0896396A2}" destId="{BF88D657-E8ED-47AA-A541-3EDDC26D3CCB}" srcOrd="5" destOrd="0" presId="urn:microsoft.com/office/officeart/2005/8/layout/radial6"/>
    <dgm:cxn modelId="{999BF527-429C-44E2-BEC4-F0DAFEF64376}" type="presParOf" srcId="{F63E9B79-9C97-472D-8379-8AE0896396A2}" destId="{20A0CB84-56BF-45E5-95E6-0C66539468B8}" srcOrd="6" destOrd="0" presId="urn:microsoft.com/office/officeart/2005/8/layout/radial6"/>
    <dgm:cxn modelId="{B66772AD-C785-43A9-9A1C-9B5D8E078971}" type="presParOf" srcId="{F63E9B79-9C97-472D-8379-8AE0896396A2}" destId="{57B2E037-2DA2-490D-911C-5714AA019AEF}" srcOrd="7" destOrd="0" presId="urn:microsoft.com/office/officeart/2005/8/layout/radial6"/>
    <dgm:cxn modelId="{19AC121A-4A0F-4087-A224-09A0399ABA9E}" type="presParOf" srcId="{F63E9B79-9C97-472D-8379-8AE0896396A2}" destId="{C5FBF8FF-4D93-4436-B2E1-736AF7F51941}" srcOrd="8" destOrd="0" presId="urn:microsoft.com/office/officeart/2005/8/layout/radial6"/>
    <dgm:cxn modelId="{A894646A-B5CC-4A15-AE7D-419E0BB09372}" type="presParOf" srcId="{F63E9B79-9C97-472D-8379-8AE0896396A2}" destId="{9D9CB508-C047-47DE-80E5-C799BF6E6099}" srcOrd="9" destOrd="0" presId="urn:microsoft.com/office/officeart/2005/8/layout/radial6"/>
    <dgm:cxn modelId="{80E714DD-C5EE-4C53-B189-F5A0F8FCB790}" type="presParOf" srcId="{F63E9B79-9C97-472D-8379-8AE0896396A2}" destId="{AA629A5E-F334-4C5C-9AC6-8DF77D8AEBFD}" srcOrd="10" destOrd="0" presId="urn:microsoft.com/office/officeart/2005/8/layout/radial6"/>
    <dgm:cxn modelId="{BFDB696A-0698-4AD3-9095-C648CCD2E241}" type="presParOf" srcId="{F63E9B79-9C97-472D-8379-8AE0896396A2}" destId="{AF4652D5-8D52-4C00-A8B5-4A842D3A4381}" srcOrd="11" destOrd="0" presId="urn:microsoft.com/office/officeart/2005/8/layout/radial6"/>
    <dgm:cxn modelId="{EF2361DE-8834-46CA-830A-89D05932BFCB}" type="presParOf" srcId="{F63E9B79-9C97-472D-8379-8AE0896396A2}" destId="{2A23985B-1A5C-428E-90E3-BF04D4067D48}" srcOrd="12" destOrd="0" presId="urn:microsoft.com/office/officeart/2005/8/layout/radial6"/>
    <dgm:cxn modelId="{A32F1A86-603E-4CC6-9CE5-4A7899272529}" type="presParOf" srcId="{F63E9B79-9C97-472D-8379-8AE0896396A2}" destId="{8358BE63-3CF2-483D-9A89-65C36E074A1B}" srcOrd="13" destOrd="0" presId="urn:microsoft.com/office/officeart/2005/8/layout/radial6"/>
    <dgm:cxn modelId="{5F16A4E6-4F7E-48E5-8051-E68944ACE6B2}" type="presParOf" srcId="{F63E9B79-9C97-472D-8379-8AE0896396A2}" destId="{F510DF2B-DF66-4CFE-88DB-3F906A78199C}" srcOrd="14" destOrd="0" presId="urn:microsoft.com/office/officeart/2005/8/layout/radial6"/>
    <dgm:cxn modelId="{F471D401-5146-487C-B03D-269DEF9BCCB3}" type="presParOf" srcId="{F63E9B79-9C97-472D-8379-8AE0896396A2}" destId="{EB23B07F-1B5F-4D9D-A985-02CAC8D8CBB8}" srcOrd="15" destOrd="0" presId="urn:microsoft.com/office/officeart/2005/8/layout/radial6"/>
    <dgm:cxn modelId="{33BD8CFB-2CE8-469D-AA76-D688A3DAA097}" type="presParOf" srcId="{F63E9B79-9C97-472D-8379-8AE0896396A2}" destId="{B48C7086-C0EF-42D2-88E4-81D8274A80C1}" srcOrd="16" destOrd="0" presId="urn:microsoft.com/office/officeart/2005/8/layout/radial6"/>
    <dgm:cxn modelId="{D0D73519-A6F0-47CE-9632-F9E8148064D1}" type="presParOf" srcId="{F63E9B79-9C97-472D-8379-8AE0896396A2}" destId="{F4B2FFBF-A7EE-4884-8DF8-D5B03FBC2D5E}" srcOrd="17" destOrd="0" presId="urn:microsoft.com/office/officeart/2005/8/layout/radial6"/>
    <dgm:cxn modelId="{811F6582-5A03-4FEB-97EF-BC509DC765A4}" type="presParOf" srcId="{F63E9B79-9C97-472D-8379-8AE0896396A2}" destId="{81E53169-289D-42A9-9241-F8DA7BD55A8E}" srcOrd="18" destOrd="0" presId="urn:microsoft.com/office/officeart/2005/8/layout/radial6"/>
    <dgm:cxn modelId="{AADFBC14-D21C-4637-A8E0-A88430C8E6A7}" type="presParOf" srcId="{F63E9B79-9C97-472D-8379-8AE0896396A2}" destId="{F734CA4C-9587-4AAC-A0F1-E3845849957B}" srcOrd="19" destOrd="0" presId="urn:microsoft.com/office/officeart/2005/8/layout/radial6"/>
    <dgm:cxn modelId="{2915EA24-1B16-4FFE-BE6A-49D2C9DF8539}" type="presParOf" srcId="{F63E9B79-9C97-472D-8379-8AE0896396A2}" destId="{C690E1D0-582C-4561-A20B-23069CFED3FD}" srcOrd="20" destOrd="0" presId="urn:microsoft.com/office/officeart/2005/8/layout/radial6"/>
    <dgm:cxn modelId="{64774EA6-3CD6-4F2B-AA49-DAF1EE93D349}" type="presParOf" srcId="{F63E9B79-9C97-472D-8379-8AE0896396A2}" destId="{71FBB895-C72B-431B-BB92-62C205C89AAE}"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EE7A1-C959-4FF0-B029-A7D2836180CA}">
      <dsp:nvSpPr>
        <dsp:cNvPr id="0" name=""/>
        <dsp:cNvSpPr/>
      </dsp:nvSpPr>
      <dsp:spPr>
        <a:xfrm>
          <a:off x="1966035" y="704397"/>
          <a:ext cx="5581991" cy="5581991"/>
        </a:xfrm>
        <a:prstGeom prst="blockArc">
          <a:avLst>
            <a:gd name="adj1" fmla="val 13114286"/>
            <a:gd name="adj2" fmla="val 16200000"/>
            <a:gd name="adj3" fmla="val 3909"/>
          </a:avLst>
        </a:prstGeom>
        <a:solidFill>
          <a:schemeClr val="accent1">
            <a:shade val="90000"/>
            <a:hueOff val="381129"/>
            <a:satOff val="-56180"/>
            <a:lumOff val="4664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26D0B2-1B3D-4897-9544-34675C21D602}">
      <dsp:nvSpPr>
        <dsp:cNvPr id="0" name=""/>
        <dsp:cNvSpPr/>
      </dsp:nvSpPr>
      <dsp:spPr>
        <a:xfrm>
          <a:off x="1966035" y="704397"/>
          <a:ext cx="5581991" cy="5581991"/>
        </a:xfrm>
        <a:prstGeom prst="blockArc">
          <a:avLst>
            <a:gd name="adj1" fmla="val 10028571"/>
            <a:gd name="adj2" fmla="val 13114286"/>
            <a:gd name="adj3" fmla="val 3909"/>
          </a:avLst>
        </a:prstGeom>
        <a:solidFill>
          <a:schemeClr val="accent1">
            <a:shade val="90000"/>
            <a:hueOff val="317607"/>
            <a:satOff val="-46817"/>
            <a:lumOff val="3886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470DA7-EDD6-4042-A5DD-8D70D472E3A5}">
      <dsp:nvSpPr>
        <dsp:cNvPr id="0" name=""/>
        <dsp:cNvSpPr/>
      </dsp:nvSpPr>
      <dsp:spPr>
        <a:xfrm>
          <a:off x="1966035" y="704397"/>
          <a:ext cx="5581991" cy="5581991"/>
        </a:xfrm>
        <a:prstGeom prst="blockArc">
          <a:avLst>
            <a:gd name="adj1" fmla="val 6942857"/>
            <a:gd name="adj2" fmla="val 10028571"/>
            <a:gd name="adj3" fmla="val 3909"/>
          </a:avLst>
        </a:prstGeom>
        <a:solidFill>
          <a:schemeClr val="accent1">
            <a:shade val="90000"/>
            <a:hueOff val="254086"/>
            <a:satOff val="-37453"/>
            <a:lumOff val="3109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73D4E2-D1C3-43AC-8DE8-4397262C1EA8}">
      <dsp:nvSpPr>
        <dsp:cNvPr id="0" name=""/>
        <dsp:cNvSpPr/>
      </dsp:nvSpPr>
      <dsp:spPr>
        <a:xfrm>
          <a:off x="1966035" y="704397"/>
          <a:ext cx="5581991" cy="5581991"/>
        </a:xfrm>
        <a:prstGeom prst="blockArc">
          <a:avLst>
            <a:gd name="adj1" fmla="val 3857143"/>
            <a:gd name="adj2" fmla="val 6942857"/>
            <a:gd name="adj3" fmla="val 3909"/>
          </a:avLst>
        </a:prstGeom>
        <a:solidFill>
          <a:schemeClr val="accent1">
            <a:shade val="90000"/>
            <a:hueOff val="190564"/>
            <a:satOff val="-28090"/>
            <a:lumOff val="2332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07111C-BFE2-4ADA-8716-1E3DFFBE75B7}">
      <dsp:nvSpPr>
        <dsp:cNvPr id="0" name=""/>
        <dsp:cNvSpPr/>
      </dsp:nvSpPr>
      <dsp:spPr>
        <a:xfrm>
          <a:off x="1966035" y="704397"/>
          <a:ext cx="5581991" cy="5581991"/>
        </a:xfrm>
        <a:prstGeom prst="blockArc">
          <a:avLst>
            <a:gd name="adj1" fmla="val 771429"/>
            <a:gd name="adj2" fmla="val 3857143"/>
            <a:gd name="adj3" fmla="val 3909"/>
          </a:avLst>
        </a:prstGeom>
        <a:solidFill>
          <a:schemeClr val="accent1">
            <a:shade val="90000"/>
            <a:hueOff val="127043"/>
            <a:satOff val="-18727"/>
            <a:lumOff val="155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1F360F-3FC2-4A16-82EB-ABB5EAFA8375}">
      <dsp:nvSpPr>
        <dsp:cNvPr id="0" name=""/>
        <dsp:cNvSpPr/>
      </dsp:nvSpPr>
      <dsp:spPr>
        <a:xfrm>
          <a:off x="1966035" y="704397"/>
          <a:ext cx="5581991" cy="5581991"/>
        </a:xfrm>
        <a:prstGeom prst="blockArc">
          <a:avLst>
            <a:gd name="adj1" fmla="val 19285714"/>
            <a:gd name="adj2" fmla="val 771429"/>
            <a:gd name="adj3" fmla="val 3909"/>
          </a:avLst>
        </a:prstGeom>
        <a:solidFill>
          <a:schemeClr val="accent1">
            <a:shade val="90000"/>
            <a:hueOff val="63521"/>
            <a:satOff val="-9363"/>
            <a:lumOff val="77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9E54FF-663E-4E5E-956B-65AF406746A4}">
      <dsp:nvSpPr>
        <dsp:cNvPr id="0" name=""/>
        <dsp:cNvSpPr/>
      </dsp:nvSpPr>
      <dsp:spPr>
        <a:xfrm>
          <a:off x="1966035" y="704397"/>
          <a:ext cx="5581991" cy="5581991"/>
        </a:xfrm>
        <a:prstGeom prst="blockArc">
          <a:avLst>
            <a:gd name="adj1" fmla="val 16200000"/>
            <a:gd name="adj2" fmla="val 19285714"/>
            <a:gd name="adj3" fmla="val 390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909B5B-5A41-40A5-80DC-AA28F340510D}">
      <dsp:nvSpPr>
        <dsp:cNvPr id="0" name=""/>
        <dsp:cNvSpPr/>
      </dsp:nvSpPr>
      <dsp:spPr>
        <a:xfrm>
          <a:off x="3674620" y="2412983"/>
          <a:ext cx="2164820" cy="2164820"/>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AI</a:t>
          </a:r>
        </a:p>
      </dsp:txBody>
      <dsp:txXfrm>
        <a:off x="3991651" y="2730014"/>
        <a:ext cx="1530758" cy="1530758"/>
      </dsp:txXfrm>
    </dsp:sp>
    <dsp:sp modelId="{630FDFFB-82C8-48F9-9633-A23A6EA5161D}">
      <dsp:nvSpPr>
        <dsp:cNvPr id="0" name=""/>
        <dsp:cNvSpPr/>
      </dsp:nvSpPr>
      <dsp:spPr>
        <a:xfrm>
          <a:off x="3999343" y="1264"/>
          <a:ext cx="1515374" cy="1515374"/>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Brain Science</a:t>
          </a:r>
        </a:p>
      </dsp:txBody>
      <dsp:txXfrm>
        <a:off x="4221264" y="223185"/>
        <a:ext cx="1071532" cy="1071532"/>
      </dsp:txXfrm>
    </dsp:sp>
    <dsp:sp modelId="{59159153-B65E-4923-822F-E729CE78C929}">
      <dsp:nvSpPr>
        <dsp:cNvPr id="0" name=""/>
        <dsp:cNvSpPr/>
      </dsp:nvSpPr>
      <dsp:spPr>
        <a:xfrm>
          <a:off x="6138780" y="1031562"/>
          <a:ext cx="1515374" cy="1515374"/>
        </a:xfrm>
        <a:prstGeom prst="ellipse">
          <a:avLst/>
        </a:prstGeom>
        <a:solidFill>
          <a:schemeClr val="accent1">
            <a:shade val="80000"/>
            <a:hueOff val="63384"/>
            <a:satOff val="-9578"/>
            <a:lumOff val="7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Cognitive Science</a:t>
          </a:r>
        </a:p>
      </dsp:txBody>
      <dsp:txXfrm>
        <a:off x="6360701" y="1253483"/>
        <a:ext cx="1071532" cy="1071532"/>
      </dsp:txXfrm>
    </dsp:sp>
    <dsp:sp modelId="{54DC25E3-BF13-4385-BC0E-0B218B75EF4D}">
      <dsp:nvSpPr>
        <dsp:cNvPr id="0" name=""/>
        <dsp:cNvSpPr/>
      </dsp:nvSpPr>
      <dsp:spPr>
        <a:xfrm>
          <a:off x="6667177" y="3346621"/>
          <a:ext cx="1515374" cy="1515374"/>
        </a:xfrm>
        <a:prstGeom prst="ellipse">
          <a:avLst/>
        </a:prstGeom>
        <a:solidFill>
          <a:schemeClr val="accent1">
            <a:shade val="80000"/>
            <a:hueOff val="126768"/>
            <a:satOff val="-19156"/>
            <a:lumOff val="15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Psychology</a:t>
          </a:r>
        </a:p>
      </dsp:txBody>
      <dsp:txXfrm>
        <a:off x="6889098" y="3568542"/>
        <a:ext cx="1071532" cy="1071532"/>
      </dsp:txXfrm>
    </dsp:sp>
    <dsp:sp modelId="{CF460DD3-B30A-4A64-B189-EFAE5AD28497}">
      <dsp:nvSpPr>
        <dsp:cNvPr id="0" name=""/>
        <dsp:cNvSpPr/>
      </dsp:nvSpPr>
      <dsp:spPr>
        <a:xfrm>
          <a:off x="5186641" y="5203155"/>
          <a:ext cx="1515374" cy="1515374"/>
        </a:xfrm>
        <a:prstGeom prst="ellipse">
          <a:avLst/>
        </a:prstGeom>
        <a:solidFill>
          <a:schemeClr val="accent1">
            <a:shade val="80000"/>
            <a:hueOff val="190152"/>
            <a:satOff val="-28734"/>
            <a:lumOff val="237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Linguistics</a:t>
          </a:r>
        </a:p>
      </dsp:txBody>
      <dsp:txXfrm>
        <a:off x="5408562" y="5425076"/>
        <a:ext cx="1071532" cy="1071532"/>
      </dsp:txXfrm>
    </dsp:sp>
    <dsp:sp modelId="{D0FF5ED9-DA47-4BB3-AE86-C4CD2943D4A4}">
      <dsp:nvSpPr>
        <dsp:cNvPr id="0" name=""/>
        <dsp:cNvSpPr/>
      </dsp:nvSpPr>
      <dsp:spPr>
        <a:xfrm>
          <a:off x="2812046" y="5203155"/>
          <a:ext cx="1515374" cy="1515374"/>
        </a:xfrm>
        <a:prstGeom prst="ellipse">
          <a:avLst/>
        </a:prstGeom>
        <a:solidFill>
          <a:schemeClr val="accent1">
            <a:shade val="80000"/>
            <a:hueOff val="253536"/>
            <a:satOff val="-38313"/>
            <a:lumOff val="316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Logic</a:t>
          </a:r>
        </a:p>
      </dsp:txBody>
      <dsp:txXfrm>
        <a:off x="3033967" y="5425076"/>
        <a:ext cx="1071532" cy="1071532"/>
      </dsp:txXfrm>
    </dsp:sp>
    <dsp:sp modelId="{27ED14F2-A979-4BDD-AD66-D42D98BD496A}">
      <dsp:nvSpPr>
        <dsp:cNvPr id="0" name=""/>
        <dsp:cNvSpPr/>
      </dsp:nvSpPr>
      <dsp:spPr>
        <a:xfrm>
          <a:off x="1331509" y="3346621"/>
          <a:ext cx="1515374" cy="1515374"/>
        </a:xfrm>
        <a:prstGeom prst="ellipse">
          <a:avLst/>
        </a:prstGeom>
        <a:solidFill>
          <a:schemeClr val="accent1">
            <a:shade val="80000"/>
            <a:hueOff val="316920"/>
            <a:satOff val="-47891"/>
            <a:lumOff val="396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Philosophy</a:t>
          </a:r>
        </a:p>
      </dsp:txBody>
      <dsp:txXfrm>
        <a:off x="1553430" y="3568542"/>
        <a:ext cx="1071532" cy="1071532"/>
      </dsp:txXfrm>
    </dsp:sp>
    <dsp:sp modelId="{75B0DD47-EF2A-40B5-AB13-36BDA651A294}">
      <dsp:nvSpPr>
        <dsp:cNvPr id="0" name=""/>
        <dsp:cNvSpPr/>
      </dsp:nvSpPr>
      <dsp:spPr>
        <a:xfrm>
          <a:off x="1859907" y="1031562"/>
          <a:ext cx="1515374" cy="1515374"/>
        </a:xfrm>
        <a:prstGeom prst="ellipse">
          <a:avLst/>
        </a:prstGeom>
        <a:solidFill>
          <a:schemeClr val="accent1">
            <a:shade val="80000"/>
            <a:hueOff val="380304"/>
            <a:satOff val="-57469"/>
            <a:lumOff val="475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Computer Science</a:t>
          </a:r>
        </a:p>
      </dsp:txBody>
      <dsp:txXfrm>
        <a:off x="2081828" y="1253483"/>
        <a:ext cx="1071532" cy="1071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BB895-C72B-431B-BB92-62C205C89AAE}">
      <dsp:nvSpPr>
        <dsp:cNvPr id="0" name=""/>
        <dsp:cNvSpPr/>
      </dsp:nvSpPr>
      <dsp:spPr>
        <a:xfrm>
          <a:off x="1966035" y="704397"/>
          <a:ext cx="5581991" cy="5581991"/>
        </a:xfrm>
        <a:prstGeom prst="blockArc">
          <a:avLst>
            <a:gd name="adj1" fmla="val 13114286"/>
            <a:gd name="adj2" fmla="val 16200000"/>
            <a:gd name="adj3" fmla="val 3909"/>
          </a:avLst>
        </a:prstGeom>
        <a:solidFill>
          <a:schemeClr val="accent3">
            <a:hueOff val="-11828580"/>
            <a:satOff val="-79747"/>
            <a:lumOff val="-1568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E53169-289D-42A9-9241-F8DA7BD55A8E}">
      <dsp:nvSpPr>
        <dsp:cNvPr id="0" name=""/>
        <dsp:cNvSpPr/>
      </dsp:nvSpPr>
      <dsp:spPr>
        <a:xfrm>
          <a:off x="1966035" y="704397"/>
          <a:ext cx="5581991" cy="5581991"/>
        </a:xfrm>
        <a:prstGeom prst="blockArc">
          <a:avLst>
            <a:gd name="adj1" fmla="val 10028571"/>
            <a:gd name="adj2" fmla="val 13114286"/>
            <a:gd name="adj3" fmla="val 3909"/>
          </a:avLst>
        </a:prstGeom>
        <a:solidFill>
          <a:schemeClr val="accent3">
            <a:hueOff val="-9857150"/>
            <a:satOff val="-66456"/>
            <a:lumOff val="-130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23B07F-1B5F-4D9D-A985-02CAC8D8CBB8}">
      <dsp:nvSpPr>
        <dsp:cNvPr id="0" name=""/>
        <dsp:cNvSpPr/>
      </dsp:nvSpPr>
      <dsp:spPr>
        <a:xfrm>
          <a:off x="1966035" y="704397"/>
          <a:ext cx="5581991" cy="5581991"/>
        </a:xfrm>
        <a:prstGeom prst="blockArc">
          <a:avLst>
            <a:gd name="adj1" fmla="val 6942857"/>
            <a:gd name="adj2" fmla="val 10028571"/>
            <a:gd name="adj3" fmla="val 3909"/>
          </a:avLst>
        </a:prstGeom>
        <a:solidFill>
          <a:schemeClr val="accent3">
            <a:hueOff val="-7885721"/>
            <a:satOff val="-53165"/>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23985B-1A5C-428E-90E3-BF04D4067D48}">
      <dsp:nvSpPr>
        <dsp:cNvPr id="0" name=""/>
        <dsp:cNvSpPr/>
      </dsp:nvSpPr>
      <dsp:spPr>
        <a:xfrm>
          <a:off x="1966035" y="704397"/>
          <a:ext cx="5581991" cy="5581991"/>
        </a:xfrm>
        <a:prstGeom prst="blockArc">
          <a:avLst>
            <a:gd name="adj1" fmla="val 3857143"/>
            <a:gd name="adj2" fmla="val 6942857"/>
            <a:gd name="adj3" fmla="val 3909"/>
          </a:avLst>
        </a:prstGeom>
        <a:solidFill>
          <a:schemeClr val="accent3">
            <a:hueOff val="-5914290"/>
            <a:satOff val="-3987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9CB508-C047-47DE-80E5-C799BF6E6099}">
      <dsp:nvSpPr>
        <dsp:cNvPr id="0" name=""/>
        <dsp:cNvSpPr/>
      </dsp:nvSpPr>
      <dsp:spPr>
        <a:xfrm>
          <a:off x="1966035" y="704397"/>
          <a:ext cx="5581991" cy="5581991"/>
        </a:xfrm>
        <a:prstGeom prst="blockArc">
          <a:avLst>
            <a:gd name="adj1" fmla="val 771429"/>
            <a:gd name="adj2" fmla="val 3857143"/>
            <a:gd name="adj3" fmla="val 3909"/>
          </a:avLst>
        </a:prstGeom>
        <a:solidFill>
          <a:schemeClr val="accent3">
            <a:hueOff val="-3942860"/>
            <a:satOff val="-2658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A0CB84-56BF-45E5-95E6-0C66539468B8}">
      <dsp:nvSpPr>
        <dsp:cNvPr id="0" name=""/>
        <dsp:cNvSpPr/>
      </dsp:nvSpPr>
      <dsp:spPr>
        <a:xfrm>
          <a:off x="1966035" y="704397"/>
          <a:ext cx="5581991" cy="5581991"/>
        </a:xfrm>
        <a:prstGeom prst="blockArc">
          <a:avLst>
            <a:gd name="adj1" fmla="val 19285714"/>
            <a:gd name="adj2" fmla="val 771429"/>
            <a:gd name="adj3" fmla="val 3909"/>
          </a:avLst>
        </a:prstGeom>
        <a:solidFill>
          <a:schemeClr val="accent3">
            <a:hueOff val="-1971430"/>
            <a:satOff val="-1329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8C6C74-93DA-4253-8228-FAD11A7C27B1}">
      <dsp:nvSpPr>
        <dsp:cNvPr id="0" name=""/>
        <dsp:cNvSpPr/>
      </dsp:nvSpPr>
      <dsp:spPr>
        <a:xfrm>
          <a:off x="1966035" y="704397"/>
          <a:ext cx="5581991" cy="5581991"/>
        </a:xfrm>
        <a:prstGeom prst="blockArc">
          <a:avLst>
            <a:gd name="adj1" fmla="val 16200000"/>
            <a:gd name="adj2" fmla="val 19285714"/>
            <a:gd name="adj3" fmla="val 390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909B5B-5A41-40A5-80DC-AA28F340510D}">
      <dsp:nvSpPr>
        <dsp:cNvPr id="0" name=""/>
        <dsp:cNvSpPr/>
      </dsp:nvSpPr>
      <dsp:spPr>
        <a:xfrm>
          <a:off x="3674620" y="2412983"/>
          <a:ext cx="2164820" cy="216482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AI</a:t>
          </a:r>
        </a:p>
      </dsp:txBody>
      <dsp:txXfrm>
        <a:off x="3991651" y="2730014"/>
        <a:ext cx="1530758" cy="1530758"/>
      </dsp:txXfrm>
    </dsp:sp>
    <dsp:sp modelId="{7D2F733D-9BBF-4350-9DB0-32D29510491A}">
      <dsp:nvSpPr>
        <dsp:cNvPr id="0" name=""/>
        <dsp:cNvSpPr/>
      </dsp:nvSpPr>
      <dsp:spPr>
        <a:xfrm>
          <a:off x="3999343" y="1264"/>
          <a:ext cx="1515374" cy="151537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Statistics</a:t>
          </a:r>
        </a:p>
      </dsp:txBody>
      <dsp:txXfrm>
        <a:off x="4221264" y="223185"/>
        <a:ext cx="1071532" cy="1071532"/>
      </dsp:txXfrm>
    </dsp:sp>
    <dsp:sp modelId="{B0A3EB67-5445-420A-BED8-26CBB29630BA}">
      <dsp:nvSpPr>
        <dsp:cNvPr id="0" name=""/>
        <dsp:cNvSpPr/>
      </dsp:nvSpPr>
      <dsp:spPr>
        <a:xfrm>
          <a:off x="6138780" y="1031562"/>
          <a:ext cx="1515374" cy="1515374"/>
        </a:xfrm>
        <a:prstGeom prst="ellipse">
          <a:avLst/>
        </a:prstGeom>
        <a:solidFill>
          <a:schemeClr val="accent3">
            <a:hueOff val="-1971430"/>
            <a:satOff val="-13291"/>
            <a:lumOff val="-26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Pattern Recognition</a:t>
          </a:r>
        </a:p>
      </dsp:txBody>
      <dsp:txXfrm>
        <a:off x="6360701" y="1253483"/>
        <a:ext cx="1071532" cy="1071532"/>
      </dsp:txXfrm>
    </dsp:sp>
    <dsp:sp modelId="{57B2E037-2DA2-490D-911C-5714AA019AEF}">
      <dsp:nvSpPr>
        <dsp:cNvPr id="0" name=""/>
        <dsp:cNvSpPr/>
      </dsp:nvSpPr>
      <dsp:spPr>
        <a:xfrm>
          <a:off x="6667177" y="3346621"/>
          <a:ext cx="1515374" cy="1515374"/>
        </a:xfrm>
        <a:prstGeom prst="ellipse">
          <a:avLst/>
        </a:prstGeom>
        <a:solidFill>
          <a:schemeClr val="accent3">
            <a:hueOff val="-3942860"/>
            <a:satOff val="-26582"/>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Neuro Computing</a:t>
          </a:r>
        </a:p>
      </dsp:txBody>
      <dsp:txXfrm>
        <a:off x="6889098" y="3568542"/>
        <a:ext cx="1071532" cy="1071532"/>
      </dsp:txXfrm>
    </dsp:sp>
    <dsp:sp modelId="{AA629A5E-F334-4C5C-9AC6-8DF77D8AEBFD}">
      <dsp:nvSpPr>
        <dsp:cNvPr id="0" name=""/>
        <dsp:cNvSpPr/>
      </dsp:nvSpPr>
      <dsp:spPr>
        <a:xfrm>
          <a:off x="5186641" y="5203155"/>
          <a:ext cx="1515374" cy="1515374"/>
        </a:xfrm>
        <a:prstGeom prst="ellipse">
          <a:avLst/>
        </a:prstGeom>
        <a:solidFill>
          <a:schemeClr val="accent3">
            <a:hueOff val="-5914290"/>
            <a:satOff val="-3987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Machine Learning</a:t>
          </a:r>
        </a:p>
      </dsp:txBody>
      <dsp:txXfrm>
        <a:off x="5408562" y="5425076"/>
        <a:ext cx="1071532" cy="1071532"/>
      </dsp:txXfrm>
    </dsp:sp>
    <dsp:sp modelId="{8358BE63-3CF2-483D-9A89-65C36E074A1B}">
      <dsp:nvSpPr>
        <dsp:cNvPr id="0" name=""/>
        <dsp:cNvSpPr/>
      </dsp:nvSpPr>
      <dsp:spPr>
        <a:xfrm>
          <a:off x="2812046" y="5203155"/>
          <a:ext cx="1515374" cy="1515374"/>
        </a:xfrm>
        <a:prstGeom prst="ellipse">
          <a:avLst/>
        </a:prstGeom>
        <a:solidFill>
          <a:schemeClr val="accent3">
            <a:hueOff val="-7885721"/>
            <a:satOff val="-53165"/>
            <a:lumOff val="-10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 Mining</a:t>
          </a:r>
        </a:p>
      </dsp:txBody>
      <dsp:txXfrm>
        <a:off x="3033967" y="5425076"/>
        <a:ext cx="1071532" cy="1071532"/>
      </dsp:txXfrm>
    </dsp:sp>
    <dsp:sp modelId="{B48C7086-C0EF-42D2-88E4-81D8274A80C1}">
      <dsp:nvSpPr>
        <dsp:cNvPr id="0" name=""/>
        <dsp:cNvSpPr/>
      </dsp:nvSpPr>
      <dsp:spPr>
        <a:xfrm>
          <a:off x="1331509" y="3346621"/>
          <a:ext cx="1515374" cy="1515374"/>
        </a:xfrm>
        <a:prstGeom prst="ellipse">
          <a:avLst/>
        </a:prstGeom>
        <a:solidFill>
          <a:schemeClr val="accent3">
            <a:hueOff val="-9857150"/>
            <a:satOff val="-66456"/>
            <a:lumOff val="-1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Databases</a:t>
          </a:r>
        </a:p>
      </dsp:txBody>
      <dsp:txXfrm>
        <a:off x="1553430" y="3568542"/>
        <a:ext cx="1071532" cy="1071532"/>
      </dsp:txXfrm>
    </dsp:sp>
    <dsp:sp modelId="{F734CA4C-9587-4AAC-A0F1-E3845849957B}">
      <dsp:nvSpPr>
        <dsp:cNvPr id="0" name=""/>
        <dsp:cNvSpPr/>
      </dsp:nvSpPr>
      <dsp:spPr>
        <a:xfrm>
          <a:off x="1859907" y="1031562"/>
          <a:ext cx="1515374" cy="1515374"/>
        </a:xfrm>
        <a:prstGeom prst="ellipse">
          <a:avLst/>
        </a:prstGeom>
        <a:solidFill>
          <a:schemeClr val="accent3">
            <a:hueOff val="-11828580"/>
            <a:satOff val="-79747"/>
            <a:lumOff val="-156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KDD</a:t>
          </a:r>
        </a:p>
      </dsp:txBody>
      <dsp:txXfrm>
        <a:off x="2081828" y="1253483"/>
        <a:ext cx="1071532" cy="107153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uqc8PWYq9H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31cac645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31cac645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https://www.youtube.com/watch?v=uqc8PWYq9Hw</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903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131cac645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131cac645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a:extLst>
            <a:ext uri="{FF2B5EF4-FFF2-40B4-BE49-F238E27FC236}">
              <a16:creationId xmlns:a16="http://schemas.microsoft.com/office/drawing/2014/main" id="{3DDF071E-4D7D-CACB-6317-8DB54D221A3A}"/>
            </a:ext>
          </a:extLst>
        </p:cNvPr>
        <p:cNvGrpSpPr/>
        <p:nvPr/>
      </p:nvGrpSpPr>
      <p:grpSpPr>
        <a:xfrm>
          <a:off x="0" y="0"/>
          <a:ext cx="0" cy="0"/>
          <a:chOff x="0" y="0"/>
          <a:chExt cx="0" cy="0"/>
        </a:xfrm>
      </p:grpSpPr>
      <p:sp>
        <p:nvSpPr>
          <p:cNvPr id="54" name="Google Shape;54;p2:notes">
            <a:extLst>
              <a:ext uri="{FF2B5EF4-FFF2-40B4-BE49-F238E27FC236}">
                <a16:creationId xmlns:a16="http://schemas.microsoft.com/office/drawing/2014/main" id="{B9CEFD80-FB31-5FE6-5ABF-FED63B794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p2:notes">
            <a:extLst>
              <a:ext uri="{FF2B5EF4-FFF2-40B4-BE49-F238E27FC236}">
                <a16:creationId xmlns:a16="http://schemas.microsoft.com/office/drawing/2014/main" id="{CEBCB8A1-0A4E-9BEB-45A0-47182D0A60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34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FDF55873-D9FC-EA60-2B1D-E2964232246E}"/>
            </a:ext>
          </a:extLst>
        </p:cNvPr>
        <p:cNvGrpSpPr/>
        <p:nvPr/>
      </p:nvGrpSpPr>
      <p:grpSpPr>
        <a:xfrm>
          <a:off x="0" y="0"/>
          <a:ext cx="0" cy="0"/>
          <a:chOff x="0" y="0"/>
          <a:chExt cx="0" cy="0"/>
        </a:xfrm>
      </p:grpSpPr>
      <p:sp>
        <p:nvSpPr>
          <p:cNvPr id="377" name="Google Shape;377;p18:notes">
            <a:extLst>
              <a:ext uri="{FF2B5EF4-FFF2-40B4-BE49-F238E27FC236}">
                <a16:creationId xmlns:a16="http://schemas.microsoft.com/office/drawing/2014/main" id="{EE31FB04-B942-8615-18DC-C00AF827C5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8" name="Google Shape;378;p18:notes">
            <a:extLst>
              <a:ext uri="{FF2B5EF4-FFF2-40B4-BE49-F238E27FC236}">
                <a16:creationId xmlns:a16="http://schemas.microsoft.com/office/drawing/2014/main" id="{B985A91C-CD79-9517-4B72-106C6F3BC1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95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90667EE0-3365-2C3C-9B5D-A441D58885DA}"/>
            </a:ext>
          </a:extLst>
        </p:cNvPr>
        <p:cNvGrpSpPr/>
        <p:nvPr/>
      </p:nvGrpSpPr>
      <p:grpSpPr>
        <a:xfrm>
          <a:off x="0" y="0"/>
          <a:ext cx="0" cy="0"/>
          <a:chOff x="0" y="0"/>
          <a:chExt cx="0" cy="0"/>
        </a:xfrm>
      </p:grpSpPr>
      <p:sp>
        <p:nvSpPr>
          <p:cNvPr id="377" name="Google Shape;377;p18:notes">
            <a:extLst>
              <a:ext uri="{FF2B5EF4-FFF2-40B4-BE49-F238E27FC236}">
                <a16:creationId xmlns:a16="http://schemas.microsoft.com/office/drawing/2014/main" id="{878E7B43-032F-3EC1-825E-801BB9049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8" name="Google Shape;378;p18:notes">
            <a:extLst>
              <a:ext uri="{FF2B5EF4-FFF2-40B4-BE49-F238E27FC236}">
                <a16:creationId xmlns:a16="http://schemas.microsoft.com/office/drawing/2014/main" id="{1347B41F-B998-DD5D-4D94-653E4697C5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391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A54DD96F-F237-364C-6B61-0EF31C521415}"/>
            </a:ext>
          </a:extLst>
        </p:cNvPr>
        <p:cNvGrpSpPr/>
        <p:nvPr/>
      </p:nvGrpSpPr>
      <p:grpSpPr>
        <a:xfrm>
          <a:off x="0" y="0"/>
          <a:ext cx="0" cy="0"/>
          <a:chOff x="0" y="0"/>
          <a:chExt cx="0" cy="0"/>
        </a:xfrm>
      </p:grpSpPr>
      <p:sp>
        <p:nvSpPr>
          <p:cNvPr id="377" name="Google Shape;377;p18:notes">
            <a:extLst>
              <a:ext uri="{FF2B5EF4-FFF2-40B4-BE49-F238E27FC236}">
                <a16:creationId xmlns:a16="http://schemas.microsoft.com/office/drawing/2014/main" id="{A2D9FBB2-1D3F-E6E5-F8A8-2B28DB5246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8" name="Google Shape;378;p18:notes">
            <a:extLst>
              <a:ext uri="{FF2B5EF4-FFF2-40B4-BE49-F238E27FC236}">
                <a16:creationId xmlns:a16="http://schemas.microsoft.com/office/drawing/2014/main" id="{8F296C5C-7AD8-3B22-E28D-20C4E243BE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124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131cac645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131cac645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4180278" y="6150079"/>
            <a:ext cx="9927444" cy="10287002"/>
          </a:xfrm>
          <a:prstGeom prst="rect">
            <a:avLst/>
          </a:prstGeom>
          <a:noFill/>
          <a:ln>
            <a:noFill/>
          </a:ln>
        </p:spPr>
      </p:pic>
      <p:grpSp>
        <p:nvGrpSpPr>
          <p:cNvPr id="69" name="Google Shape;69;p9"/>
          <p:cNvGrpSpPr/>
          <p:nvPr/>
        </p:nvGrpSpPr>
        <p:grpSpPr>
          <a:xfrm>
            <a:off x="-5163132" y="-3015922"/>
            <a:ext cx="27831952" cy="15910752"/>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4271100" y="2378200"/>
            <a:ext cx="9745800" cy="392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1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4271100" y="6307000"/>
            <a:ext cx="9745800" cy="134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3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7605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photo 19">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EFFF036-D459-D142-290E-9C1B19A24203}"/>
              </a:ext>
            </a:extLst>
          </p:cNvPr>
          <p:cNvSpPr>
            <a:spLocks noGrp="1"/>
          </p:cNvSpPr>
          <p:nvPr>
            <p:ph type="pic" sz="quarter" idx="13"/>
          </p:nvPr>
        </p:nvSpPr>
        <p:spPr>
          <a:xfrm>
            <a:off x="1" y="4738690"/>
            <a:ext cx="6866195" cy="5548313"/>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274474 w 4577463"/>
              <a:gd name="connsiteY7" fmla="*/ 586012 h 3698875"/>
              <a:gd name="connsiteX8" fmla="*/ 363537 w 4577463"/>
              <a:gd name="connsiteY8" fmla="*/ 520753 h 3698875"/>
              <a:gd name="connsiteX9" fmla="*/ 391698 w 4577463"/>
              <a:gd name="connsiteY9" fmla="*/ 572636 h 3698875"/>
              <a:gd name="connsiteX10" fmla="*/ 927495 w 4577463"/>
              <a:gd name="connsiteY10" fmla="*/ 857517 h 3698875"/>
              <a:gd name="connsiteX11" fmla="*/ 1573644 w 4577463"/>
              <a:gd name="connsiteY11" fmla="*/ 211368 h 3698875"/>
              <a:gd name="connsiteX12" fmla="*/ 1560517 w 4577463"/>
              <a:gd name="connsiteY12" fmla="*/ 81147 h 3698875"/>
              <a:gd name="connsiteX13" fmla="*/ 1545169 w 4577463"/>
              <a:gd name="connsiteY13" fmla="*/ 31706 h 3698875"/>
              <a:gd name="connsiteX14" fmla="*/ 1668191 w 4577463"/>
              <a:gd name="connsiteY14" fmla="*/ 13227 h 3698875"/>
              <a:gd name="connsiteX15" fmla="*/ 1934275 w 4577463"/>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147368" y="693734"/>
                  <a:pt x="209659" y="638373"/>
                  <a:pt x="274474" y="586012"/>
                </a:cubicBezTo>
                <a:lnTo>
                  <a:pt x="363537" y="520753"/>
                </a:lnTo>
                <a:lnTo>
                  <a:pt x="391698" y="572636"/>
                </a:lnTo>
                <a:cubicBezTo>
                  <a:pt x="507816" y="744513"/>
                  <a:pt x="704459" y="857517"/>
                  <a:pt x="927495" y="857517"/>
                </a:cubicBezTo>
                <a:cubicBezTo>
                  <a:pt x="1284353" y="857517"/>
                  <a:pt x="1573644" y="568226"/>
                  <a:pt x="1573644" y="211368"/>
                </a:cubicBezTo>
                <a:cubicBezTo>
                  <a:pt x="1573644" y="166761"/>
                  <a:pt x="1569124" y="123209"/>
                  <a:pt x="1560517" y="81147"/>
                </a:cubicBezTo>
                <a:lnTo>
                  <a:pt x="1545169" y="31706"/>
                </a:lnTo>
                <a:lnTo>
                  <a:pt x="1668191" y="13227"/>
                </a:lnTo>
                <a:cubicBezTo>
                  <a:pt x="1755699" y="4480"/>
                  <a:pt x="1844464" y="0"/>
                  <a:pt x="1934275" y="0"/>
                </a:cubicBezTo>
                <a:close/>
              </a:path>
            </a:pathLst>
          </a:custGeo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wrap="square">
            <a:noAutofit/>
          </a:bodyPr>
          <a:lstStyle>
            <a:lvl1pPr algn="ctr">
              <a:defRPr/>
            </a:lvl1pPr>
          </a:lstStyle>
          <a:p>
            <a:endParaRPr lang="en-US" dirty="0"/>
          </a:p>
        </p:txBody>
      </p:sp>
      <p:sp>
        <p:nvSpPr>
          <p:cNvPr id="2" name="Oval 1">
            <a:extLst>
              <a:ext uri="{FF2B5EF4-FFF2-40B4-BE49-F238E27FC236}">
                <a16:creationId xmlns:a16="http://schemas.microsoft.com/office/drawing/2014/main" id="{57F89ECF-F048-57F5-57EF-0CAB335C28F5}"/>
              </a:ext>
              <a:ext uri="{C183D7F6-B498-43B3-948B-1728B52AA6E4}">
                <adec:decorative xmlns:adec="http://schemas.microsoft.com/office/drawing/2017/decorative" val="1"/>
              </a:ext>
            </a:extLst>
          </p:cNvPr>
          <p:cNvSpPr/>
          <p:nvPr userDrawn="1"/>
        </p:nvSpPr>
        <p:spPr>
          <a:xfrm>
            <a:off x="422019" y="4086518"/>
            <a:ext cx="1938447" cy="19384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accent1">
                  <a:lumMod val="75000"/>
                </a:schemeClr>
              </a:solidFill>
            </a:endParaRPr>
          </a:p>
        </p:txBody>
      </p:sp>
      <p:sp>
        <p:nvSpPr>
          <p:cNvPr id="6" name="Date Placeholder 4">
            <a:extLst>
              <a:ext uri="{FF2B5EF4-FFF2-40B4-BE49-F238E27FC236}">
                <a16:creationId xmlns:a16="http://schemas.microsoft.com/office/drawing/2014/main" id="{D4ABEAE2-DE31-12F1-AAD1-82AEE3737D05}"/>
              </a:ext>
            </a:extLst>
          </p:cNvPr>
          <p:cNvSpPr>
            <a:spLocks noGrp="1"/>
          </p:cNvSpPr>
          <p:nvPr>
            <p:ph type="dt" sz="half" idx="14"/>
          </p:nvPr>
        </p:nvSpPr>
        <p:spPr>
          <a:xfrm rot="16200000">
            <a:off x="17366922" y="345010"/>
            <a:ext cx="1266093" cy="576071"/>
          </a:xfrm>
        </p:spPr>
        <p:txBody>
          <a:bodyPr/>
          <a:lstStyle/>
          <a:p>
            <a:fld id="{3D157344-9CC7-412D-8C20-072BE86D5A11}" type="datetime1">
              <a:rPr lang="en-US" smtClean="0"/>
              <a:t>6/21/2025</a:t>
            </a:fld>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16" name="Content Placeholder 7">
            <a:extLst>
              <a:ext uri="{FF2B5EF4-FFF2-40B4-BE49-F238E27FC236}">
                <a16:creationId xmlns:a16="http://schemas.microsoft.com/office/drawing/2014/main" id="{218D7EE8-EBB2-8592-C06C-14CF0BA0260D}"/>
              </a:ext>
            </a:extLst>
          </p:cNvPr>
          <p:cNvSpPr>
            <a:spLocks noGrp="1"/>
          </p:cNvSpPr>
          <p:nvPr>
            <p:ph sz="quarter" idx="16"/>
          </p:nvPr>
        </p:nvSpPr>
        <p:spPr>
          <a:xfrm>
            <a:off x="8152242" y="960116"/>
            <a:ext cx="8675208" cy="8360528"/>
          </a:xfrm>
        </p:spPr>
        <p:txBody>
          <a:bodyPr lIns="91440" tIns="9144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C44AB011-4A5C-6D4B-BB9B-30BA4193742C}"/>
              </a:ext>
            </a:extLst>
          </p:cNvPr>
          <p:cNvSpPr>
            <a:spLocks noGrp="1"/>
          </p:cNvSpPr>
          <p:nvPr>
            <p:ph type="title" hasCustomPrompt="1"/>
          </p:nvPr>
        </p:nvSpPr>
        <p:spPr>
          <a:xfrm>
            <a:off x="822972" y="960117"/>
            <a:ext cx="6475542" cy="3126402"/>
          </a:xfrm>
        </p:spPr>
        <p:txBody>
          <a:bodyPr lIns="91440" tIns="91440" rIns="0" bIns="0">
            <a:noAutofit/>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62454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uqc8PWYq9Hw"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2" name="Google Shape;42;p10"/>
          <p:cNvSpPr/>
          <p:nvPr/>
        </p:nvSpPr>
        <p:spPr>
          <a:xfrm>
            <a:off x="16414828" y="0"/>
            <a:ext cx="11323471" cy="10287000"/>
          </a:xfrm>
          <a:custGeom>
            <a:avLst/>
            <a:gdLst/>
            <a:ahLst/>
            <a:cxnLst/>
            <a:rect l="l" t="t" r="r" b="b"/>
            <a:pathLst>
              <a:path w="11323471" h="10287000" extrusionOk="0">
                <a:moveTo>
                  <a:pt x="0" y="0"/>
                </a:moveTo>
                <a:lnTo>
                  <a:pt x="11323471" y="0"/>
                </a:lnTo>
                <a:lnTo>
                  <a:pt x="11323471" y="10287000"/>
                </a:lnTo>
                <a:lnTo>
                  <a:pt x="0" y="10287000"/>
                </a:lnTo>
                <a:lnTo>
                  <a:pt x="0" y="0"/>
                </a:lnTo>
                <a:close/>
              </a:path>
            </a:pathLst>
          </a:custGeom>
          <a:blipFill rotWithShape="1">
            <a:blip r:embed="rId3">
              <a:alphaModFix/>
            </a:blip>
            <a:stretch>
              <a:fillRect t="-8701" r="-6656" b="-8700"/>
            </a:stretch>
          </a:blipFill>
          <a:ln>
            <a:noFill/>
          </a:ln>
        </p:spPr>
      </p:sp>
      <p:sp>
        <p:nvSpPr>
          <p:cNvPr id="43" name="Google Shape;43;p10"/>
          <p:cNvSpPr/>
          <p:nvPr/>
        </p:nvSpPr>
        <p:spPr>
          <a:xfrm>
            <a:off x="8863025" y="5988797"/>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4">
              <a:alphaModFix/>
            </a:blip>
            <a:stretch>
              <a:fillRect/>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48" name="Google Shape;48;p10"/>
          <p:cNvSpPr txBox="1"/>
          <p:nvPr/>
        </p:nvSpPr>
        <p:spPr>
          <a:xfrm>
            <a:off x="1028700" y="6179973"/>
            <a:ext cx="3486374" cy="5152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348" b="0" i="0" u="none" strike="noStrike" cap="none" dirty="0">
                <a:solidFill>
                  <a:srgbClr val="FFFFFF"/>
                </a:solidFill>
                <a:latin typeface="PT Serif"/>
                <a:ea typeface="PT Serif"/>
                <a:cs typeface="PT Serif"/>
                <a:sym typeface="PT Serif"/>
              </a:rPr>
              <a:t>Initiated by</a:t>
            </a:r>
            <a:endParaRPr dirty="0"/>
          </a:p>
        </p:txBody>
      </p:sp>
      <p:sp>
        <p:nvSpPr>
          <p:cNvPr id="50" name="Google Shape;50;p10"/>
          <p:cNvSpPr txBox="1"/>
          <p:nvPr/>
        </p:nvSpPr>
        <p:spPr>
          <a:xfrm>
            <a:off x="1028700" y="1281143"/>
            <a:ext cx="8004464" cy="356366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719" b="0" i="0" u="none" strike="noStrike" cap="none" dirty="0">
                <a:solidFill>
                  <a:srgbClr val="FFFFFF"/>
                </a:solidFill>
                <a:latin typeface="Archivo Black"/>
                <a:ea typeface="Archivo Black"/>
                <a:cs typeface="Archivo Black"/>
                <a:sym typeface="Archivo Black"/>
              </a:rPr>
              <a:t>Huawei HCCDA-AI Certification  </a:t>
            </a:r>
            <a:endParaRPr lang="en-US" dirty="0"/>
          </a:p>
        </p:txBody>
      </p:sp>
      <p:sp>
        <p:nvSpPr>
          <p:cNvPr id="51" name="Google Shape;51;p10"/>
          <p:cNvSpPr txBox="1"/>
          <p:nvPr/>
        </p:nvSpPr>
        <p:spPr>
          <a:xfrm>
            <a:off x="2691130" y="7181550"/>
            <a:ext cx="6171895" cy="1378839"/>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r>
              <a:rPr lang="en-US" sz="3200" i="0" u="none" strike="noStrike" cap="none" dirty="0">
                <a:solidFill>
                  <a:srgbClr val="71CBEF"/>
                </a:solidFill>
                <a:latin typeface="Noto Sans"/>
                <a:ea typeface="Noto Sans"/>
                <a:cs typeface="Noto Sans"/>
                <a:sym typeface="Noto Sans"/>
              </a:rPr>
              <a:t>National Vocational And Technical Training Commission </a:t>
            </a:r>
            <a:endParaRPr sz="1050" dirty="0"/>
          </a:p>
        </p:txBody>
      </p:sp>
      <p:pic>
        <p:nvPicPr>
          <p:cNvPr id="52" name="Google Shape;52;p10"/>
          <p:cNvPicPr preferRelativeResize="0"/>
          <p:nvPr/>
        </p:nvPicPr>
        <p:blipFill>
          <a:blip r:embed="rId5">
            <a:alphaModFix/>
          </a:blip>
          <a:stretch>
            <a:fillRect/>
          </a:stretch>
        </p:blipFill>
        <p:spPr>
          <a:xfrm>
            <a:off x="10379626" y="0"/>
            <a:ext cx="9081226" cy="10529175"/>
          </a:xfrm>
          <a:prstGeom prst="rect">
            <a:avLst/>
          </a:prstGeom>
          <a:noFill/>
          <a:ln>
            <a:noFill/>
          </a:ln>
        </p:spPr>
      </p:pic>
      <p:pic>
        <p:nvPicPr>
          <p:cNvPr id="2" name="image1.png" descr="Description: Navttc_Logo_New">
            <a:extLst>
              <a:ext uri="{FF2B5EF4-FFF2-40B4-BE49-F238E27FC236}">
                <a16:creationId xmlns:a16="http://schemas.microsoft.com/office/drawing/2014/main" id="{2C0D623E-8B2C-9308-02CD-93D5B213F342}"/>
              </a:ext>
            </a:extLst>
          </p:cNvPr>
          <p:cNvPicPr/>
          <p:nvPr/>
        </p:nvPicPr>
        <p:blipFill>
          <a:blip r:embed="rId6" cstate="print"/>
          <a:srcRect/>
          <a:stretch>
            <a:fillRect/>
          </a:stretch>
        </p:blipFill>
        <p:spPr>
          <a:xfrm>
            <a:off x="843463" y="7181550"/>
            <a:ext cx="1662430" cy="1579245"/>
          </a:xfrm>
          <a:prstGeom prst="rect">
            <a:avLst/>
          </a:prstGeom>
          <a:ln/>
        </p:spPr>
      </p:pic>
      <p:pic>
        <p:nvPicPr>
          <p:cNvPr id="4" name="Picture 3">
            <a:extLst>
              <a:ext uri="{FF2B5EF4-FFF2-40B4-BE49-F238E27FC236}">
                <a16:creationId xmlns:a16="http://schemas.microsoft.com/office/drawing/2014/main" id="{987CA2C5-9D68-5C17-D13C-FDF68D46A972}"/>
              </a:ext>
            </a:extLst>
          </p:cNvPr>
          <p:cNvPicPr>
            <a:picLocks noChangeAspect="1"/>
          </p:cNvPicPr>
          <p:nvPr/>
        </p:nvPicPr>
        <p:blipFill>
          <a:blip r:embed="rId7"/>
          <a:stretch>
            <a:fillRect/>
          </a:stretch>
        </p:blipFill>
        <p:spPr>
          <a:xfrm>
            <a:off x="7187686" y="500191"/>
            <a:ext cx="2518709" cy="25627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770278" y="798032"/>
            <a:ext cx="16771083" cy="8774008"/>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63" name="Google Shape;63;p11"/>
          <p:cNvSpPr txBox="1"/>
          <p:nvPr/>
        </p:nvSpPr>
        <p:spPr>
          <a:xfrm>
            <a:off x="7452339" y="4288043"/>
            <a:ext cx="4035502" cy="2616101"/>
          </a:xfrm>
          <a:prstGeom prst="rect">
            <a:avLst/>
          </a:prstGeom>
          <a:noFill/>
          <a:ln>
            <a:noFill/>
          </a:ln>
        </p:spPr>
        <p:txBody>
          <a:bodyPr spcFirstLastPara="1" wrap="square" lIns="0" tIns="0" rIns="0" bIns="0" anchor="t" anchorCtr="0">
            <a:spAutoFit/>
          </a:bodyPr>
          <a:lstStyle/>
          <a:p>
            <a:r>
              <a:rPr lang="en-US" sz="1900" dirty="0">
                <a:solidFill>
                  <a:srgbClr val="FFFFFF"/>
                </a:solidFill>
              </a:rPr>
              <a:t>Hypothetical AI with human-like intelligence, capable of learning, reasoning, and performing any intellectual task a human can. It would adapt across domains without task-specific programming. </a:t>
            </a:r>
          </a:p>
          <a:p>
            <a:endParaRPr lang="en-US" sz="1900" dirty="0">
              <a:solidFill>
                <a:srgbClr val="FFFFFF"/>
              </a:solidFill>
            </a:endParaRPr>
          </a:p>
          <a:p>
            <a:r>
              <a:rPr lang="en-US" sz="1900" dirty="0">
                <a:solidFill>
                  <a:srgbClr val="FFFFFF"/>
                </a:solidFill>
              </a:rPr>
              <a:t>Not yet achieved.</a:t>
            </a:r>
          </a:p>
          <a:p>
            <a:pPr marL="0" lvl="0" indent="0" algn="l" rtl="0">
              <a:spcBef>
                <a:spcPts val="0"/>
              </a:spcBef>
              <a:spcAft>
                <a:spcPts val="0"/>
              </a:spcAft>
              <a:buNone/>
            </a:pPr>
            <a:endParaRPr lang="en-US" sz="1800" dirty="0"/>
          </a:p>
        </p:txBody>
      </p:sp>
      <p:sp>
        <p:nvSpPr>
          <p:cNvPr id="64" name="Google Shape;64;p11"/>
          <p:cNvSpPr txBox="1"/>
          <p:nvPr/>
        </p:nvSpPr>
        <p:spPr>
          <a:xfrm>
            <a:off x="1558562" y="1724347"/>
            <a:ext cx="14870342"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0" i="0" u="none" strike="noStrike" cap="none" dirty="0">
                <a:solidFill>
                  <a:srgbClr val="FFFFFF"/>
                </a:solidFill>
                <a:latin typeface="Archivo Black"/>
                <a:ea typeface="Archivo Black"/>
                <a:cs typeface="Archivo Black"/>
                <a:sym typeface="Archivo Black"/>
              </a:rPr>
              <a:t>Key differences</a:t>
            </a:r>
            <a:endParaRPr dirty="0"/>
          </a:p>
        </p:txBody>
      </p:sp>
      <p:sp>
        <p:nvSpPr>
          <p:cNvPr id="65" name="Google Shape;65;p11"/>
          <p:cNvSpPr txBox="1"/>
          <p:nvPr/>
        </p:nvSpPr>
        <p:spPr>
          <a:xfrm>
            <a:off x="1861732" y="4576144"/>
            <a:ext cx="4414269" cy="2323713"/>
          </a:xfrm>
          <a:prstGeom prst="rect">
            <a:avLst/>
          </a:prstGeom>
          <a:noFill/>
          <a:ln>
            <a:noFill/>
          </a:ln>
        </p:spPr>
        <p:txBody>
          <a:bodyPr spcFirstLastPara="1" wrap="square" lIns="0" tIns="0" rIns="0" bIns="0" anchor="t" anchorCtr="0">
            <a:spAutoFit/>
          </a:bodyPr>
          <a:lstStyle/>
          <a:p>
            <a:r>
              <a:rPr lang="en-US" sz="1900" dirty="0">
                <a:solidFill>
                  <a:srgbClr val="FFFFFF"/>
                </a:solidFill>
              </a:rPr>
              <a:t>Designed for specific tasks, like image recognition or language translation. It operates within predefined limits, lacks general intelligence, and can't adapt to unrelated tasks. </a:t>
            </a:r>
          </a:p>
          <a:p>
            <a:r>
              <a:rPr lang="en-US" sz="1900" dirty="0">
                <a:solidFill>
                  <a:srgbClr val="FFFFFF"/>
                </a:solidFill>
              </a:rPr>
              <a:t>Examples: Siri, recommendation algorithms.</a:t>
            </a:r>
          </a:p>
          <a:p>
            <a:pPr marL="0" lvl="0" indent="0" algn="l" rtl="0">
              <a:spcBef>
                <a:spcPts val="0"/>
              </a:spcBef>
              <a:spcAft>
                <a:spcPts val="0"/>
              </a:spcAft>
              <a:buNone/>
            </a:pPr>
            <a:endParaRPr lang="en-US" sz="1800" dirty="0"/>
          </a:p>
        </p:txBody>
      </p:sp>
      <p:sp>
        <p:nvSpPr>
          <p:cNvPr id="66" name="Google Shape;66;p11"/>
          <p:cNvSpPr txBox="1"/>
          <p:nvPr/>
        </p:nvSpPr>
        <p:spPr>
          <a:xfrm>
            <a:off x="1558562" y="3273000"/>
            <a:ext cx="5141301"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Weak AI (Narrow AI)</a:t>
            </a:r>
            <a:endParaRPr dirty="0"/>
          </a:p>
        </p:txBody>
      </p:sp>
      <p:sp>
        <p:nvSpPr>
          <p:cNvPr id="67" name="Google Shape;67;p11"/>
          <p:cNvSpPr txBox="1"/>
          <p:nvPr/>
        </p:nvSpPr>
        <p:spPr>
          <a:xfrm>
            <a:off x="7452339" y="3273000"/>
            <a:ext cx="5141301"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Strong AI (AGI)</a:t>
            </a:r>
            <a:endParaRPr dirty="0"/>
          </a:p>
        </p:txBody>
      </p:sp>
      <p:sp>
        <p:nvSpPr>
          <p:cNvPr id="68" name="Google Shape;68;p11"/>
          <p:cNvSpPr txBox="1"/>
          <p:nvPr/>
        </p:nvSpPr>
        <p:spPr>
          <a:xfrm>
            <a:off x="12791397" y="4313443"/>
            <a:ext cx="3258311" cy="2631490"/>
          </a:xfrm>
          <a:prstGeom prst="rect">
            <a:avLst/>
          </a:prstGeom>
          <a:noFill/>
          <a:ln>
            <a:noFill/>
          </a:ln>
        </p:spPr>
        <p:txBody>
          <a:bodyPr spcFirstLastPara="1" wrap="square" lIns="0" tIns="0" rIns="0" bIns="0" anchor="t" anchorCtr="0">
            <a:spAutoFit/>
          </a:bodyPr>
          <a:lstStyle/>
          <a:p>
            <a:r>
              <a:rPr lang="en-US" sz="1900" dirty="0">
                <a:solidFill>
                  <a:srgbClr val="FFFFFF"/>
                </a:solidFill>
              </a:rPr>
              <a:t>Often used interchangeably with Strong AI, but some distinguish it as a broader concept, implying not just human-level intelligence but potentially superhuman capabilities across all domains, with flexibility to tackle any problem</a:t>
            </a:r>
          </a:p>
        </p:txBody>
      </p:sp>
      <p:sp>
        <p:nvSpPr>
          <p:cNvPr id="69" name="Google Shape;69;p11"/>
          <p:cNvSpPr txBox="1"/>
          <p:nvPr/>
        </p:nvSpPr>
        <p:spPr>
          <a:xfrm>
            <a:off x="12791397" y="3273000"/>
            <a:ext cx="5141301"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General AI</a:t>
            </a:r>
            <a:endParaRPr dirty="0"/>
          </a:p>
        </p:txBody>
      </p:sp>
      <p:cxnSp>
        <p:nvCxnSpPr>
          <p:cNvPr id="70" name="Google Shape;70;p11"/>
          <p:cNvCxnSpPr/>
          <p:nvPr/>
        </p:nvCxnSpPr>
        <p:spPr>
          <a:xfrm>
            <a:off x="6661764" y="3322365"/>
            <a:ext cx="19050" cy="5495514"/>
          </a:xfrm>
          <a:prstGeom prst="straightConnector1">
            <a:avLst/>
          </a:prstGeom>
          <a:noFill/>
          <a:ln w="38100" cap="flat" cmpd="sng">
            <a:solidFill>
              <a:srgbClr val="FFFFFF"/>
            </a:solidFill>
            <a:prstDash val="solid"/>
            <a:round/>
            <a:headEnd type="none" w="sm" len="sm"/>
            <a:tailEnd type="none" w="sm" len="sm"/>
          </a:ln>
        </p:spPr>
      </p:cxnSp>
      <p:cxnSp>
        <p:nvCxnSpPr>
          <p:cNvPr id="71" name="Google Shape;71;p11"/>
          <p:cNvCxnSpPr/>
          <p:nvPr/>
        </p:nvCxnSpPr>
        <p:spPr>
          <a:xfrm>
            <a:off x="12316516" y="3322365"/>
            <a:ext cx="19050" cy="5495514"/>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4271100" y="2835400"/>
            <a:ext cx="9745800" cy="3928800"/>
          </a:xfrm>
          <a:prstGeom prst="rect">
            <a:avLst/>
          </a:prstGeom>
        </p:spPr>
        <p:txBody>
          <a:bodyPr spcFirstLastPara="1" wrap="square" lIns="182850" tIns="182850" rIns="182850" bIns="182850" anchor="b" anchorCtr="0">
            <a:noAutofit/>
          </a:bodyPr>
          <a:lstStyle/>
          <a:p>
            <a:r>
              <a:rPr lang="en" sz="5400" dirty="0"/>
              <a:t>How should companies and countries think about AI to drive growth and prosperity?</a:t>
            </a:r>
            <a:endParaRPr sz="5400" dirty="0"/>
          </a:p>
        </p:txBody>
      </p:sp>
      <p:sp>
        <p:nvSpPr>
          <p:cNvPr id="264" name="Google Shape;264;p33"/>
          <p:cNvSpPr txBox="1">
            <a:spLocks noGrp="1"/>
          </p:cNvSpPr>
          <p:nvPr>
            <p:ph type="subTitle" idx="1"/>
          </p:nvPr>
        </p:nvSpPr>
        <p:spPr>
          <a:xfrm>
            <a:off x="2205789" y="7061030"/>
            <a:ext cx="13876421" cy="2533002"/>
          </a:xfrm>
          <a:prstGeom prst="rect">
            <a:avLst/>
          </a:prstGeom>
        </p:spPr>
        <p:txBody>
          <a:bodyPr spcFirstLastPara="1" wrap="square" lIns="182850" tIns="182850" rIns="182850" bIns="182850" anchor="t" anchorCtr="0">
            <a:noAutofit/>
          </a:bodyPr>
          <a:lstStyle/>
          <a:p>
            <a:pPr marL="0" indent="0"/>
            <a:r>
              <a:rPr lang="en" sz="4400" b="1" dirty="0">
                <a:solidFill>
                  <a:srgbClr val="FFFF00"/>
                </a:solidFill>
              </a:rPr>
              <a:t>The Mantra of AI or die is real and certainly companies and countries that do not engage will die.</a:t>
            </a:r>
            <a:endParaRPr sz="4400" b="1" dirty="0">
              <a:solidFill>
                <a:srgbClr val="FFFF00"/>
              </a:solidFill>
            </a:endParaRPr>
          </a:p>
        </p:txBody>
      </p:sp>
      <p:pic>
        <p:nvPicPr>
          <p:cNvPr id="265" name="Google Shape;265;p33" descr="In this episode, Peter is joined by a panel of leaders in the “ Third Board of Changemakers: AI” at the 8th FII Conference to discuss how AI will impact every industry. This includes: &#10;&#10;Shou Chew, CEO, TikTok&#10;Jack Hidary, CEO, SandboxAQ&#10;Benjamin Horowitz, Co-Founder &amp; General Partner, Andreessen Horowitz&#10;Travis Kalanick, CEO, CSS/Cloud Kitchens&#10;Ruth Porat, President &amp; CIO, Alphabet &amp; Google&#10;Jay Puri, EVP, Worldwide Field Operations, Nvidia&#10;Eric Schmidt, Co-founder with his wife, Wendy, Schmidt Sciences; Former CEO &amp; Chairman, Google, KBE.&#10;&#10;Recorded on Oct 29th, 2024&#10;Views are my own thoughts; not Financial, Medical, or Legal Advice.&#10;&#10;&#10;Learn more about the Future Investment Initiative Institute (FII): https://fii-institute.org/  &#10;&#10;--------------------------------------------&#10;&#10;0:00 - Harnessing AI for Prosperity and Growth&#10;1:10 - The Impact of AI on Businesses&#10;4:30 - Uber's Alternate Future Under Khosrowshahi&#10;6:04 - The Key to Disrupting Markets&#10;7:11 - Meet the Company Preserving Health&#10;9:30 - Harnessing Quantitative Models in AI&#10;12:33 - AI, Quantum, and Proprietary Data&#10;16:13 - Preparing for the Arrival of AGI&#10;19:59 - The Danger of Artificial Superintelligence&#10;22:35 - The False Choice of AI&#10;24:30 - AI's Rapid Impact on Industries&#10;27:47 - The Future of AI Investment&#10;33:00 - AI and Creativity Spark Growth&#10;35:31 - Ensuring Responsible Use of AI&#10;38:16 - AI and the Future of Growth&#10;42:53 - AI Dominance: The Role of GPUs&#10;&#10;--------------------------------------------&#10;&#10;I send weekly emails with the latest insights and trends on today’s and tomorrow’s exponential technologies. Stay ahead of the curve, and sign up now: https://www.diamandis.com/subscribe&#10;&#10;Learn more about my executive summit, Abundance360: https://www.abundance360.com/ &#10;&#10;Connect with Peter:&#10;Twitter: https://bit.ly/40JYQfK&#10;Instagram: https://bit.ly/3x6UykS&#10;&#10;Listen to the show:&#10;Apple: https://apple.co/3wLXeV3&#10;Spotify: https://spoti.fi/3DwLzgs" title="The Future of AI: Leaders from TikTok, Google &amp; More Weigh In (FII Panel) | EP #127">
            <a:hlinkClick r:id="rId3"/>
          </p:cNvPr>
          <p:cNvPicPr preferRelativeResize="0"/>
          <p:nvPr/>
        </p:nvPicPr>
        <p:blipFill>
          <a:blip r:embed="rId4">
            <a:alphaModFix/>
          </a:blip>
          <a:stretch>
            <a:fillRect/>
          </a:stretch>
        </p:blipFill>
        <p:spPr>
          <a:xfrm>
            <a:off x="6237116" y="0"/>
            <a:ext cx="6096000" cy="3429000"/>
          </a:xfrm>
          <a:prstGeom prst="rect">
            <a:avLst/>
          </a:prstGeom>
          <a:noFill/>
          <a:ln>
            <a:noFill/>
          </a:ln>
        </p:spPr>
      </p:pic>
      <p:sp>
        <p:nvSpPr>
          <p:cNvPr id="266" name="Google Shape;266;p33"/>
          <p:cNvSpPr txBox="1"/>
          <p:nvPr/>
        </p:nvSpPr>
        <p:spPr>
          <a:xfrm rot="-3299267">
            <a:off x="1142203" y="2598447"/>
            <a:ext cx="4601298" cy="1292601"/>
          </a:xfrm>
          <a:prstGeom prst="rect">
            <a:avLst/>
          </a:prstGeom>
          <a:noFill/>
          <a:ln>
            <a:noFill/>
          </a:ln>
        </p:spPr>
        <p:txBody>
          <a:bodyPr spcFirstLastPara="1" wrap="square" lIns="182850" tIns="182850" rIns="182850" bIns="182850" anchor="t" anchorCtr="0">
            <a:spAutoFit/>
          </a:bodyPr>
          <a:lstStyle/>
          <a:p>
            <a:pPr algn="ctr"/>
            <a:r>
              <a:rPr lang="en" sz="6000" b="1">
                <a:solidFill>
                  <a:schemeClr val="dk2"/>
                </a:solidFill>
                <a:latin typeface="Heebo"/>
                <a:ea typeface="Heebo"/>
                <a:cs typeface="Heebo"/>
                <a:sym typeface="Heebo"/>
              </a:rPr>
              <a:t>AI or Die</a:t>
            </a:r>
            <a:endParaRPr sz="6000" b="1" dirty="0">
              <a:solidFill>
                <a:schemeClr val="dk2"/>
              </a:solidFill>
              <a:latin typeface="Heebo"/>
              <a:ea typeface="Heebo"/>
              <a:cs typeface="Heebo"/>
              <a:sym typeface="Heebo"/>
            </a:endParaRPr>
          </a:p>
        </p:txBody>
      </p:sp>
      <p:sp>
        <p:nvSpPr>
          <p:cNvPr id="267" name="Google Shape;267;p33"/>
          <p:cNvSpPr txBox="1"/>
          <p:nvPr/>
        </p:nvSpPr>
        <p:spPr>
          <a:xfrm rot="2341783">
            <a:off x="12678876" y="2294257"/>
            <a:ext cx="4601068" cy="1292601"/>
          </a:xfrm>
          <a:prstGeom prst="rect">
            <a:avLst/>
          </a:prstGeom>
          <a:noFill/>
          <a:ln>
            <a:noFill/>
          </a:ln>
        </p:spPr>
        <p:txBody>
          <a:bodyPr spcFirstLastPara="1" wrap="square" lIns="182850" tIns="182850" rIns="182850" bIns="182850" anchor="t" anchorCtr="0">
            <a:spAutoFit/>
          </a:bodyPr>
          <a:lstStyle/>
          <a:p>
            <a:pPr algn="ctr"/>
            <a:r>
              <a:rPr lang="en" sz="6000" b="1">
                <a:solidFill>
                  <a:schemeClr val="dk2"/>
                </a:solidFill>
                <a:latin typeface="Heebo"/>
                <a:ea typeface="Heebo"/>
                <a:cs typeface="Heebo"/>
                <a:sym typeface="Heebo"/>
              </a:rPr>
              <a:t>AI or Die</a:t>
            </a:r>
            <a:endParaRPr sz="6000" b="1" dirty="0">
              <a:solidFill>
                <a:schemeClr val="dk2"/>
              </a:solidFill>
              <a:latin typeface="Heebo"/>
              <a:ea typeface="Heebo"/>
              <a:cs typeface="Heebo"/>
              <a:sym typeface="Heeb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3B40-88EF-2E07-CE8F-DA462A62E7C5}"/>
              </a:ext>
            </a:extLst>
          </p:cNvPr>
          <p:cNvSpPr>
            <a:spLocks noGrp="1"/>
          </p:cNvSpPr>
          <p:nvPr>
            <p:ph type="ctrTitle"/>
          </p:nvPr>
        </p:nvSpPr>
        <p:spPr>
          <a:xfrm>
            <a:off x="548492" y="380116"/>
            <a:ext cx="16983636" cy="1470000"/>
          </a:xfrm>
        </p:spPr>
        <p:txBody>
          <a:bodyPr>
            <a:normAutofit fontScale="90000"/>
          </a:bodyPr>
          <a:lstStyle/>
          <a:p>
            <a:br>
              <a:rPr lang="en-US" dirty="0"/>
            </a:br>
            <a:r>
              <a:rPr lang="en-US" dirty="0"/>
              <a:t>Top 3 Reasons for Choosing AI as a Career in 2025</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graphicFrame>
        <p:nvGraphicFramePr>
          <p:cNvPr id="3" name="Table 2">
            <a:extLst>
              <a:ext uri="{FF2B5EF4-FFF2-40B4-BE49-F238E27FC236}">
                <a16:creationId xmlns:a16="http://schemas.microsoft.com/office/drawing/2014/main" id="{4262BE17-D33F-5602-E5BE-2C549722A30A}"/>
              </a:ext>
            </a:extLst>
          </p:cNvPr>
          <p:cNvGraphicFramePr>
            <a:graphicFrameLocks noGrp="1"/>
          </p:cNvGraphicFramePr>
          <p:nvPr>
            <p:extLst>
              <p:ext uri="{D42A27DB-BD31-4B8C-83A1-F6EECF244321}">
                <p14:modId xmlns:p14="http://schemas.microsoft.com/office/powerpoint/2010/main" val="3627414887"/>
              </p:ext>
            </p:extLst>
          </p:nvPr>
        </p:nvGraphicFramePr>
        <p:xfrm>
          <a:off x="548492" y="2435021"/>
          <a:ext cx="16983636" cy="7130947"/>
        </p:xfrm>
        <a:graphic>
          <a:graphicData uri="http://schemas.openxmlformats.org/drawingml/2006/table">
            <a:tbl>
              <a:tblPr firstRow="1" firstCol="1" bandRow="1">
                <a:tableStyleId>{0E3FDE45-AF77-4B5C-9715-49D594BDF05E}</a:tableStyleId>
              </a:tblPr>
              <a:tblGrid>
                <a:gridCol w="2571225">
                  <a:extLst>
                    <a:ext uri="{9D8B030D-6E8A-4147-A177-3AD203B41FA5}">
                      <a16:colId xmlns:a16="http://schemas.microsoft.com/office/drawing/2014/main" val="2246679632"/>
                    </a:ext>
                  </a:extLst>
                </a:gridCol>
                <a:gridCol w="3859307">
                  <a:extLst>
                    <a:ext uri="{9D8B030D-6E8A-4147-A177-3AD203B41FA5}">
                      <a16:colId xmlns:a16="http://schemas.microsoft.com/office/drawing/2014/main" val="3742351760"/>
                    </a:ext>
                  </a:extLst>
                </a:gridCol>
                <a:gridCol w="10553104">
                  <a:extLst>
                    <a:ext uri="{9D8B030D-6E8A-4147-A177-3AD203B41FA5}">
                      <a16:colId xmlns:a16="http://schemas.microsoft.com/office/drawing/2014/main" val="3997375306"/>
                    </a:ext>
                  </a:extLst>
                </a:gridCol>
              </a:tblGrid>
              <a:tr h="265745">
                <a:tc>
                  <a:txBody>
                    <a:bodyPr/>
                    <a:lstStyle/>
                    <a:p>
                      <a:pPr marL="0" marR="0">
                        <a:lnSpc>
                          <a:spcPct val="115000"/>
                        </a:lnSpc>
                        <a:spcAft>
                          <a:spcPts val="800"/>
                        </a:spcAft>
                        <a:buNone/>
                      </a:pPr>
                      <a:r>
                        <a:rPr lang="en-US" sz="2800" b="1" kern="100" dirty="0">
                          <a:solidFill>
                            <a:schemeClr val="bg1"/>
                          </a:solidFill>
                          <a:effectLst>
                            <a:outerShdw blurRad="38100" dist="38100" dir="2700000" algn="tl">
                              <a:srgbClr val="000000">
                                <a:alpha val="43137"/>
                              </a:srgbClr>
                            </a:outerShdw>
                          </a:effectLst>
                        </a:rPr>
                        <a:t>Reason</a:t>
                      </a:r>
                      <a:endPar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800" b="1" kern="100" dirty="0">
                          <a:solidFill>
                            <a:schemeClr val="bg1"/>
                          </a:solidFill>
                          <a:effectLst>
                            <a:outerShdw blurRad="38100" dist="38100" dir="2700000" algn="tl">
                              <a:srgbClr val="000000">
                                <a:alpha val="43137"/>
                              </a:srgbClr>
                            </a:outerShdw>
                          </a:effectLst>
                        </a:rPr>
                        <a:t>Description</a:t>
                      </a:r>
                      <a:endPar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800" b="1" kern="100" dirty="0">
                          <a:solidFill>
                            <a:schemeClr val="bg1"/>
                          </a:solidFill>
                          <a:effectLst>
                            <a:outerShdw blurRad="38100" dist="38100" dir="2700000" algn="tl">
                              <a:srgbClr val="000000">
                                <a:alpha val="43137"/>
                              </a:srgbClr>
                            </a:outerShdw>
                          </a:effectLst>
                        </a:rPr>
                        <a:t>Supporting Details</a:t>
                      </a:r>
                      <a:endPar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extLst>
                  <a:ext uri="{0D108BD9-81ED-4DB2-BD59-A6C34878D82A}">
                    <a16:rowId xmlns:a16="http://schemas.microsoft.com/office/drawing/2014/main" val="2859269214"/>
                  </a:ext>
                </a:extLst>
              </a:tr>
              <a:tr h="2227807">
                <a:tc>
                  <a:txBody>
                    <a:bodyPr/>
                    <a:lstStyle/>
                    <a:p>
                      <a:pPr marL="0" marR="0">
                        <a:lnSpc>
                          <a:spcPct val="115000"/>
                        </a:lnSpc>
                        <a:spcAft>
                          <a:spcPts val="800"/>
                        </a:spcAft>
                        <a:buNone/>
                      </a:pPr>
                      <a:r>
                        <a:rPr lang="en-US" sz="2400" kern="100" dirty="0">
                          <a:solidFill>
                            <a:srgbClr val="FFFF00"/>
                          </a:solidFill>
                          <a:effectLst/>
                        </a:rPr>
                        <a:t>High Demand for AI Talent</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400" kern="100" dirty="0">
                          <a:solidFill>
                            <a:srgbClr val="FFFF00"/>
                          </a:solidFill>
                          <a:effectLst/>
                        </a:rPr>
                        <a:t>AI skills are in short supply, with global demand driving job opportunities across industries.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400" kern="100" dirty="0">
                          <a:solidFill>
                            <a:srgbClr val="FFFF00"/>
                          </a:solidFill>
                          <a:effectLst/>
                        </a:rPr>
                        <a:t>- Global AI market projected at $371.71B in 2025, growing to $2.4T by 2032 (CAGR 30.6%). </a:t>
                      </a:r>
                      <a:br>
                        <a:rPr lang="en-US" sz="2400" kern="100" dirty="0">
                          <a:solidFill>
                            <a:srgbClr val="FFFF00"/>
                          </a:solidFill>
                          <a:effectLst/>
                        </a:rPr>
                      </a:br>
                      <a:r>
                        <a:rPr lang="en-US" sz="2400" kern="100" dirty="0">
                          <a:solidFill>
                            <a:srgbClr val="FFFF00"/>
                          </a:solidFill>
                          <a:effectLst/>
                        </a:rPr>
                        <a:t>- Job postings for AI roles (e.g., ML engineers, data scientists) up 20% YoY in 2024. </a:t>
                      </a:r>
                      <a:br>
                        <a:rPr lang="en-US" sz="2400" kern="100" dirty="0">
                          <a:solidFill>
                            <a:srgbClr val="FFFF00"/>
                          </a:solidFill>
                          <a:effectLst/>
                        </a:rPr>
                      </a:br>
                      <a:r>
                        <a:rPr lang="en-US" sz="2400" kern="100" dirty="0">
                          <a:solidFill>
                            <a:srgbClr val="FFFF00"/>
                          </a:solidFill>
                          <a:effectLst/>
                        </a:rPr>
                        <a:t>- Companies like NVIDIA, Microsoft, and OpenAI actively recruit AI specialists.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extLst>
                  <a:ext uri="{0D108BD9-81ED-4DB2-BD59-A6C34878D82A}">
                    <a16:rowId xmlns:a16="http://schemas.microsoft.com/office/drawing/2014/main" val="2820055988"/>
                  </a:ext>
                </a:extLst>
              </a:tr>
              <a:tr h="1666748">
                <a:tc>
                  <a:txBody>
                    <a:bodyPr/>
                    <a:lstStyle/>
                    <a:p>
                      <a:pPr marL="0" marR="0">
                        <a:lnSpc>
                          <a:spcPct val="115000"/>
                        </a:lnSpc>
                        <a:spcAft>
                          <a:spcPts val="800"/>
                        </a:spcAft>
                        <a:buNone/>
                      </a:pPr>
                      <a:r>
                        <a:rPr lang="en-US" sz="2400" kern="100" dirty="0">
                          <a:solidFill>
                            <a:srgbClr val="FFFF00"/>
                          </a:solidFill>
                          <a:effectLst/>
                        </a:rPr>
                        <a:t>Well-paid Salaries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400" kern="100">
                          <a:solidFill>
                            <a:srgbClr val="FFFF00"/>
                          </a:solidFill>
                          <a:effectLst/>
                        </a:rPr>
                        <a:t>AI professionals earn high salaries due to specialized skills and market needs.</a:t>
                      </a:r>
                      <a:endParaRPr lang="en-US" sz="2400" kern="10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400" kern="100" dirty="0">
                          <a:solidFill>
                            <a:srgbClr val="FFFF00"/>
                          </a:solidFill>
                          <a:effectLst/>
                        </a:rPr>
                        <a:t>- Average U.S. AI engineer salary: $160,000-$250,000 annually (2025). </a:t>
                      </a:r>
                      <a:br>
                        <a:rPr lang="en-US" sz="2400" kern="100" dirty="0">
                          <a:solidFill>
                            <a:srgbClr val="FFFF00"/>
                          </a:solidFill>
                          <a:effectLst/>
                        </a:rPr>
                      </a:br>
                      <a:r>
                        <a:rPr lang="en-US" sz="2400" kern="100" dirty="0">
                          <a:solidFill>
                            <a:srgbClr val="FFFF00"/>
                          </a:solidFill>
                          <a:effectLst/>
                        </a:rPr>
                        <a:t>- Senior roles (e.g., AI research scientists) can exceed $500,000 with bonuses. </a:t>
                      </a:r>
                      <a:br>
                        <a:rPr lang="en-US" sz="2400" kern="100" dirty="0">
                          <a:solidFill>
                            <a:srgbClr val="FFFF00"/>
                          </a:solidFill>
                          <a:effectLst/>
                        </a:rPr>
                      </a:br>
                      <a:r>
                        <a:rPr lang="en-US" sz="2400" kern="100" dirty="0">
                          <a:solidFill>
                            <a:srgbClr val="FFFF00"/>
                          </a:solidFill>
                          <a:effectLst/>
                        </a:rPr>
                        <a:t>- Startups like Anthropic and </a:t>
                      </a:r>
                      <a:r>
                        <a:rPr lang="en-US" sz="2400" kern="100" dirty="0" err="1">
                          <a:solidFill>
                            <a:srgbClr val="FFFF00"/>
                          </a:solidFill>
                          <a:effectLst/>
                        </a:rPr>
                        <a:t>xAI</a:t>
                      </a:r>
                      <a:r>
                        <a:rPr lang="en-US" sz="2400" kern="100" dirty="0">
                          <a:solidFill>
                            <a:srgbClr val="FFFF00"/>
                          </a:solidFill>
                          <a:effectLst/>
                        </a:rPr>
                        <a:t> offer competitive equity packages.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extLst>
                  <a:ext uri="{0D108BD9-81ED-4DB2-BD59-A6C34878D82A}">
                    <a16:rowId xmlns:a16="http://schemas.microsoft.com/office/drawing/2014/main" val="1292902207"/>
                  </a:ext>
                </a:extLst>
              </a:tr>
              <a:tr h="2508337">
                <a:tc>
                  <a:txBody>
                    <a:bodyPr/>
                    <a:lstStyle/>
                    <a:p>
                      <a:pPr marL="0" marR="0">
                        <a:lnSpc>
                          <a:spcPct val="115000"/>
                        </a:lnSpc>
                        <a:spcAft>
                          <a:spcPts val="800"/>
                        </a:spcAft>
                        <a:buNone/>
                      </a:pPr>
                      <a:r>
                        <a:rPr lang="en-US" sz="2400" kern="100" dirty="0">
                          <a:solidFill>
                            <a:srgbClr val="FFFF00"/>
                          </a:solidFill>
                          <a:effectLst/>
                        </a:rPr>
                        <a:t>Impactful Innovation</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400" kern="100">
                          <a:solidFill>
                            <a:srgbClr val="FFFF00"/>
                          </a:solidFill>
                          <a:effectLst/>
                        </a:rPr>
                        <a:t>AI careers enable professionals to drive cutting-edge solutions for real-world challenges.</a:t>
                      </a:r>
                      <a:endParaRPr lang="en-US" sz="2400" kern="10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tc>
                  <a:txBody>
                    <a:bodyPr/>
                    <a:lstStyle/>
                    <a:p>
                      <a:pPr marL="0" marR="0">
                        <a:lnSpc>
                          <a:spcPct val="115000"/>
                        </a:lnSpc>
                        <a:spcAft>
                          <a:spcPts val="800"/>
                        </a:spcAft>
                        <a:buNone/>
                      </a:pPr>
                      <a:r>
                        <a:rPr lang="en-US" sz="2400" kern="100" dirty="0">
                          <a:solidFill>
                            <a:srgbClr val="FFFF00"/>
                          </a:solidFill>
                          <a:effectLst/>
                        </a:rPr>
                        <a:t>- Contribute to advancements like autonomous vehicles (NVIDIA), drug discovery (</a:t>
                      </a:r>
                      <a:r>
                        <a:rPr lang="en-US" sz="2400" kern="100" dirty="0" err="1">
                          <a:solidFill>
                            <a:srgbClr val="FFFF00"/>
                          </a:solidFill>
                          <a:effectLst/>
                        </a:rPr>
                        <a:t>BenevolentAI</a:t>
                      </a:r>
                      <a:r>
                        <a:rPr lang="en-US" sz="2400" kern="100" dirty="0">
                          <a:solidFill>
                            <a:srgbClr val="FFFF00"/>
                          </a:solidFill>
                          <a:effectLst/>
                        </a:rPr>
                        <a:t>), or conversational AI (</a:t>
                      </a:r>
                      <a:r>
                        <a:rPr lang="en-US" sz="2400" kern="100" dirty="0" err="1">
                          <a:solidFill>
                            <a:srgbClr val="FFFF00"/>
                          </a:solidFill>
                          <a:effectLst/>
                        </a:rPr>
                        <a:t>xAI’s</a:t>
                      </a:r>
                      <a:r>
                        <a:rPr lang="en-US" sz="2400" kern="100" dirty="0">
                          <a:solidFill>
                            <a:srgbClr val="FFFF00"/>
                          </a:solidFill>
                          <a:effectLst/>
                        </a:rPr>
                        <a:t> Grok). </a:t>
                      </a:r>
                      <a:br>
                        <a:rPr lang="en-US" sz="2400" kern="100" dirty="0">
                          <a:solidFill>
                            <a:srgbClr val="FFFF00"/>
                          </a:solidFill>
                          <a:effectLst/>
                        </a:rPr>
                      </a:br>
                      <a:r>
                        <a:rPr lang="en-US" sz="2400" kern="100" dirty="0">
                          <a:solidFill>
                            <a:srgbClr val="FFFF00"/>
                          </a:solidFill>
                          <a:effectLst/>
                        </a:rPr>
                        <a:t>- Aligns with mission-driven goals (e.g., </a:t>
                      </a:r>
                      <a:r>
                        <a:rPr lang="en-US" sz="2400" kern="100" dirty="0" err="1">
                          <a:solidFill>
                            <a:srgbClr val="FFFF00"/>
                          </a:solidFill>
                          <a:effectLst/>
                        </a:rPr>
                        <a:t>xAI’s</a:t>
                      </a:r>
                      <a:r>
                        <a:rPr lang="en-US" sz="2400" kern="100" dirty="0">
                          <a:solidFill>
                            <a:srgbClr val="FFFF00"/>
                          </a:solidFill>
                          <a:effectLst/>
                        </a:rPr>
                        <a:t> focus on human discovery). </a:t>
                      </a:r>
                      <a:br>
                        <a:rPr lang="en-US" sz="2400" kern="100" dirty="0">
                          <a:solidFill>
                            <a:srgbClr val="FFFF00"/>
                          </a:solidFill>
                          <a:effectLst/>
                        </a:rPr>
                      </a:br>
                      <a:r>
                        <a:rPr lang="en-US" sz="2400" kern="100" dirty="0">
                          <a:solidFill>
                            <a:srgbClr val="FFFF00"/>
                          </a:solidFill>
                          <a:effectLst/>
                        </a:rPr>
                        <a:t>- Shapes future technologies like generative AI and neuro-symbolic systems.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2100" marR="62100" marT="0" marB="0"/>
                </a:tc>
                <a:extLst>
                  <a:ext uri="{0D108BD9-81ED-4DB2-BD59-A6C34878D82A}">
                    <a16:rowId xmlns:a16="http://schemas.microsoft.com/office/drawing/2014/main" val="2036030443"/>
                  </a:ext>
                </a:extLst>
              </a:tr>
            </a:tbl>
          </a:graphicData>
        </a:graphic>
      </p:graphicFrame>
    </p:spTree>
    <p:extLst>
      <p:ext uri="{BB962C8B-B14F-4D97-AF65-F5344CB8AC3E}">
        <p14:creationId xmlns:p14="http://schemas.microsoft.com/office/powerpoint/2010/main" val="3400103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189E-21B2-9FA6-FC23-E5D8350F3F1D}"/>
              </a:ext>
            </a:extLst>
          </p:cNvPr>
          <p:cNvSpPr>
            <a:spLocks noGrp="1"/>
          </p:cNvSpPr>
          <p:nvPr>
            <p:ph type="ctrTitle"/>
          </p:nvPr>
        </p:nvSpPr>
        <p:spPr>
          <a:xfrm>
            <a:off x="645458" y="366670"/>
            <a:ext cx="17252577" cy="1470000"/>
          </a:xfrm>
        </p:spPr>
        <p:txBody>
          <a:bodyPr>
            <a:normAutofit/>
          </a:bodyPr>
          <a:lstStyle/>
          <a:p>
            <a:br>
              <a:rPr lang="en-US" sz="2800" b="1" kern="100" dirty="0">
                <a:solidFill>
                  <a:srgbClr val="00B0F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br>
            <a:r>
              <a:rPr lang="en-US" sz="6000" b="1" dirty="0">
                <a:solidFill>
                  <a:srgbClr val="00B0F0"/>
                </a:solidFill>
                <a:effectLst>
                  <a:outerShdw blurRad="38100" dist="38100" dir="2700000" algn="tl">
                    <a:srgbClr val="000000">
                      <a:alpha val="43137"/>
                    </a:srgbClr>
                  </a:outerShdw>
                </a:effectLst>
              </a:rPr>
              <a:t>Top Five AI Careers in 2025</a:t>
            </a:r>
          </a:p>
        </p:txBody>
      </p:sp>
      <p:graphicFrame>
        <p:nvGraphicFramePr>
          <p:cNvPr id="3" name="Table 2">
            <a:extLst>
              <a:ext uri="{FF2B5EF4-FFF2-40B4-BE49-F238E27FC236}">
                <a16:creationId xmlns:a16="http://schemas.microsoft.com/office/drawing/2014/main" id="{41D4CD81-94FA-DB8D-5200-09B189441279}"/>
              </a:ext>
            </a:extLst>
          </p:cNvPr>
          <p:cNvGraphicFramePr>
            <a:graphicFrameLocks noGrp="1"/>
          </p:cNvGraphicFramePr>
          <p:nvPr>
            <p:extLst>
              <p:ext uri="{D42A27DB-BD31-4B8C-83A1-F6EECF244321}">
                <p14:modId xmlns:p14="http://schemas.microsoft.com/office/powerpoint/2010/main" val="1981458211"/>
              </p:ext>
            </p:extLst>
          </p:nvPr>
        </p:nvGraphicFramePr>
        <p:xfrm>
          <a:off x="645458" y="2293869"/>
          <a:ext cx="17252577" cy="7313208"/>
        </p:xfrm>
        <a:graphic>
          <a:graphicData uri="http://schemas.openxmlformats.org/drawingml/2006/table">
            <a:tbl>
              <a:tblPr firstRow="1" firstCol="1" bandRow="1">
                <a:tableStyleId>{284E427A-3D55-4303-BF80-6455036E1DE7}</a:tableStyleId>
              </a:tblPr>
              <a:tblGrid>
                <a:gridCol w="2743201">
                  <a:extLst>
                    <a:ext uri="{9D8B030D-6E8A-4147-A177-3AD203B41FA5}">
                      <a16:colId xmlns:a16="http://schemas.microsoft.com/office/drawing/2014/main" val="3891992028"/>
                    </a:ext>
                  </a:extLst>
                </a:gridCol>
                <a:gridCol w="4639235">
                  <a:extLst>
                    <a:ext uri="{9D8B030D-6E8A-4147-A177-3AD203B41FA5}">
                      <a16:colId xmlns:a16="http://schemas.microsoft.com/office/drawing/2014/main" val="510301881"/>
                    </a:ext>
                  </a:extLst>
                </a:gridCol>
                <a:gridCol w="9870141">
                  <a:extLst>
                    <a:ext uri="{9D8B030D-6E8A-4147-A177-3AD203B41FA5}">
                      <a16:colId xmlns:a16="http://schemas.microsoft.com/office/drawing/2014/main" val="2096310413"/>
                    </a:ext>
                  </a:extLst>
                </a:gridCol>
              </a:tblGrid>
              <a:tr h="166140">
                <a:tc>
                  <a:txBody>
                    <a:bodyPr/>
                    <a:lstStyle/>
                    <a:p>
                      <a:pPr marL="0" marR="0">
                        <a:lnSpc>
                          <a:spcPct val="115000"/>
                        </a:lnSpc>
                        <a:spcAft>
                          <a:spcPts val="800"/>
                        </a:spcAft>
                        <a:buNone/>
                      </a:pPr>
                      <a:r>
                        <a:rPr lang="en-US" sz="2400" b="1" kern="100" dirty="0">
                          <a:solidFill>
                            <a:srgbClr val="FFC000"/>
                          </a:solidFill>
                          <a:effectLst>
                            <a:outerShdw blurRad="38100" dist="38100" dir="2700000" algn="tl">
                              <a:srgbClr val="000000">
                                <a:alpha val="43137"/>
                              </a:srgbClr>
                            </a:outerShdw>
                          </a:effectLst>
                        </a:rPr>
                        <a:t>Career</a:t>
                      </a:r>
                      <a:endParaRPr lang="en-US" sz="2400" b="1" kern="100" dirty="0">
                        <a:solidFill>
                          <a:srgbClr val="FFC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400" b="1" kern="100" dirty="0">
                          <a:solidFill>
                            <a:srgbClr val="FFC000"/>
                          </a:solidFill>
                          <a:effectLst>
                            <a:outerShdw blurRad="38100" dist="38100" dir="2700000" algn="tl">
                              <a:srgbClr val="000000">
                                <a:alpha val="43137"/>
                              </a:srgbClr>
                            </a:outerShdw>
                          </a:effectLst>
                        </a:rPr>
                        <a:t>Description</a:t>
                      </a:r>
                      <a:endParaRPr lang="en-US" sz="2400" b="1" kern="100" dirty="0">
                        <a:solidFill>
                          <a:srgbClr val="FFC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400" b="1" kern="100" dirty="0">
                          <a:solidFill>
                            <a:srgbClr val="FFC000"/>
                          </a:solidFill>
                          <a:effectLst>
                            <a:outerShdw blurRad="38100" dist="38100" dir="2700000" algn="tl">
                              <a:srgbClr val="000000">
                                <a:alpha val="43137"/>
                              </a:srgbClr>
                            </a:outerShdw>
                          </a:effectLst>
                        </a:rPr>
                        <a:t>Key Details</a:t>
                      </a:r>
                      <a:endParaRPr lang="en-US" sz="2400" b="1" kern="100" dirty="0">
                        <a:solidFill>
                          <a:srgbClr val="FFC0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extLst>
                  <a:ext uri="{0D108BD9-81ED-4DB2-BD59-A6C34878D82A}">
                    <a16:rowId xmlns:a16="http://schemas.microsoft.com/office/drawing/2014/main" val="190713867"/>
                  </a:ext>
                </a:extLst>
              </a:tr>
              <a:tr h="1401483">
                <a:tc>
                  <a:txBody>
                    <a:bodyPr/>
                    <a:lstStyle/>
                    <a:p>
                      <a:pPr marL="0" marR="0">
                        <a:lnSpc>
                          <a:spcPct val="115000"/>
                        </a:lnSpc>
                        <a:spcAft>
                          <a:spcPts val="800"/>
                        </a:spcAft>
                        <a:buNone/>
                      </a:pPr>
                      <a:r>
                        <a:rPr lang="en-US" sz="2000" kern="100" dirty="0">
                          <a:solidFill>
                            <a:srgbClr val="002060"/>
                          </a:solidFill>
                          <a:effectLst/>
                        </a:rPr>
                        <a:t>Machine Learning Engineer</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Designs, builds, and deploys machine learning models for tasks like image recognition and NLP.</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 Salary: $150,000-$250,000 (U.S. average, 2025). </a:t>
                      </a:r>
                      <a:br>
                        <a:rPr lang="en-US" sz="2000" kern="100" dirty="0">
                          <a:solidFill>
                            <a:srgbClr val="002060"/>
                          </a:solidFill>
                          <a:effectLst/>
                        </a:rPr>
                      </a:br>
                      <a:r>
                        <a:rPr lang="en-US" sz="2000" kern="100" dirty="0">
                          <a:solidFill>
                            <a:srgbClr val="002060"/>
                          </a:solidFill>
                          <a:effectLst/>
                        </a:rPr>
                        <a:t>- Demand: High, with 20% YoY job posting growth. </a:t>
                      </a:r>
                      <a:br>
                        <a:rPr lang="en-US" sz="2000" kern="100" dirty="0">
                          <a:solidFill>
                            <a:srgbClr val="002060"/>
                          </a:solidFill>
                          <a:effectLst/>
                        </a:rPr>
                      </a:br>
                      <a:r>
                        <a:rPr lang="en-US" sz="2000" kern="100" dirty="0">
                          <a:solidFill>
                            <a:srgbClr val="002060"/>
                          </a:solidFill>
                          <a:effectLst/>
                        </a:rPr>
                        <a:t>- Skills: Python, TensorFlow, </a:t>
                      </a:r>
                      <a:r>
                        <a:rPr lang="en-US" sz="2000" kern="100" dirty="0" err="1">
                          <a:solidFill>
                            <a:srgbClr val="002060"/>
                          </a:solidFill>
                          <a:effectLst/>
                        </a:rPr>
                        <a:t>PyTorch</a:t>
                      </a:r>
                      <a:r>
                        <a:rPr lang="en-US" sz="2000" kern="100" dirty="0">
                          <a:solidFill>
                            <a:srgbClr val="002060"/>
                          </a:solidFill>
                          <a:effectLst/>
                        </a:rPr>
                        <a:t>; expertise in neural networks (Connectionism). </a:t>
                      </a:r>
                      <a:br>
                        <a:rPr lang="en-US" sz="2000" kern="100" dirty="0">
                          <a:solidFill>
                            <a:srgbClr val="002060"/>
                          </a:solidFill>
                          <a:effectLst/>
                        </a:rPr>
                      </a:br>
                      <a:r>
                        <a:rPr lang="en-US" sz="2000" kern="100" dirty="0">
                          <a:solidFill>
                            <a:srgbClr val="002060"/>
                          </a:solidFill>
                          <a:effectLst/>
                        </a:rPr>
                        <a:t>- Employers: NVIDIA, Google, Amazon.</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extLst>
                  <a:ext uri="{0D108BD9-81ED-4DB2-BD59-A6C34878D82A}">
                    <a16:rowId xmlns:a16="http://schemas.microsoft.com/office/drawing/2014/main" val="2855097787"/>
                  </a:ext>
                </a:extLst>
              </a:tr>
              <a:tr h="1225006">
                <a:tc>
                  <a:txBody>
                    <a:bodyPr/>
                    <a:lstStyle/>
                    <a:p>
                      <a:pPr marL="0" marR="0">
                        <a:lnSpc>
                          <a:spcPct val="115000"/>
                        </a:lnSpc>
                        <a:spcAft>
                          <a:spcPts val="800"/>
                        </a:spcAft>
                        <a:buNone/>
                      </a:pPr>
                      <a:r>
                        <a:rPr lang="en-US" sz="2000" kern="100" dirty="0">
                          <a:solidFill>
                            <a:srgbClr val="002060"/>
                          </a:solidFill>
                          <a:effectLst/>
                        </a:rPr>
                        <a:t>Data Scientist</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Analyzes large datasets to derive insights, using statistical and AI techniques for predictive modeling.</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a:solidFill>
                            <a:srgbClr val="002060"/>
                          </a:solidFill>
                          <a:effectLst/>
                        </a:rPr>
                        <a:t>- Salary: $120,000-$200,000 annually. </a:t>
                      </a:r>
                      <a:br>
                        <a:rPr lang="en-US" sz="2000" kern="100">
                          <a:solidFill>
                            <a:srgbClr val="002060"/>
                          </a:solidFill>
                          <a:effectLst/>
                        </a:rPr>
                      </a:br>
                      <a:r>
                        <a:rPr lang="en-US" sz="2000" kern="100">
                          <a:solidFill>
                            <a:srgbClr val="002060"/>
                          </a:solidFill>
                          <a:effectLst/>
                        </a:rPr>
                        <a:t>- Demand: Critical in finance, healthcare (e.g., IBM Watsonx). </a:t>
                      </a:r>
                      <a:br>
                        <a:rPr lang="en-US" sz="2000" kern="100">
                          <a:solidFill>
                            <a:srgbClr val="002060"/>
                          </a:solidFill>
                          <a:effectLst/>
                        </a:rPr>
                      </a:br>
                      <a:r>
                        <a:rPr lang="en-US" sz="2000" kern="100">
                          <a:solidFill>
                            <a:srgbClr val="002060"/>
                          </a:solidFill>
                          <a:effectLst/>
                        </a:rPr>
                        <a:t>- Skills: Bayesian methods, data visualization, SQL. </a:t>
                      </a:r>
                      <a:br>
                        <a:rPr lang="en-US" sz="2000" kern="100">
                          <a:solidFill>
                            <a:srgbClr val="002060"/>
                          </a:solidFill>
                          <a:effectLst/>
                        </a:rPr>
                      </a:br>
                      <a:r>
                        <a:rPr lang="en-US" sz="2000" kern="100">
                          <a:solidFill>
                            <a:srgbClr val="002060"/>
                          </a:solidFill>
                          <a:effectLst/>
                        </a:rPr>
                        <a:t>- Employers: Microsoft, Palantir, BenevolentAI.</a:t>
                      </a:r>
                      <a:endParaRPr lang="en-US" sz="20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extLst>
                  <a:ext uri="{0D108BD9-81ED-4DB2-BD59-A6C34878D82A}">
                    <a16:rowId xmlns:a16="http://schemas.microsoft.com/office/drawing/2014/main" val="220900626"/>
                  </a:ext>
                </a:extLst>
              </a:tr>
              <a:tr h="1225006">
                <a:tc>
                  <a:txBody>
                    <a:bodyPr/>
                    <a:lstStyle/>
                    <a:p>
                      <a:pPr marL="0" marR="0">
                        <a:lnSpc>
                          <a:spcPct val="115000"/>
                        </a:lnSpc>
                        <a:spcAft>
                          <a:spcPts val="800"/>
                        </a:spcAft>
                        <a:buNone/>
                      </a:pPr>
                      <a:r>
                        <a:rPr lang="en-US" sz="2000" kern="100">
                          <a:solidFill>
                            <a:srgbClr val="002060"/>
                          </a:solidFill>
                          <a:effectLst/>
                        </a:rPr>
                        <a:t>AI Research Scientist</a:t>
                      </a:r>
                      <a:endParaRPr lang="en-US" sz="20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Conducts cutting-edge research to advance AI algorithms, focusing on LLMs or neuro-symbolic AI.</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 Salary: $200,000-$500,000+ (senior roles). </a:t>
                      </a:r>
                      <a:br>
                        <a:rPr lang="en-US" sz="2000" kern="100" dirty="0">
                          <a:solidFill>
                            <a:srgbClr val="002060"/>
                          </a:solidFill>
                          <a:effectLst/>
                        </a:rPr>
                      </a:br>
                      <a:r>
                        <a:rPr lang="en-US" sz="2000" kern="100" dirty="0">
                          <a:solidFill>
                            <a:srgbClr val="002060"/>
                          </a:solidFill>
                          <a:effectLst/>
                        </a:rPr>
                        <a:t>- Demand: Growing in R&amp;D hubs like DeepMind, </a:t>
                      </a:r>
                      <a:r>
                        <a:rPr lang="en-US" sz="2000" kern="100" dirty="0" err="1">
                          <a:solidFill>
                            <a:srgbClr val="002060"/>
                          </a:solidFill>
                          <a:effectLst/>
                        </a:rPr>
                        <a:t>xAI</a:t>
                      </a:r>
                      <a:r>
                        <a:rPr lang="en-US" sz="2000" kern="100" dirty="0">
                          <a:solidFill>
                            <a:srgbClr val="002060"/>
                          </a:solidFill>
                          <a:effectLst/>
                        </a:rPr>
                        <a:t>. </a:t>
                      </a:r>
                      <a:br>
                        <a:rPr lang="en-US" sz="2000" kern="100" dirty="0">
                          <a:solidFill>
                            <a:srgbClr val="002060"/>
                          </a:solidFill>
                          <a:effectLst/>
                        </a:rPr>
                      </a:br>
                      <a:r>
                        <a:rPr lang="en-US" sz="2000" kern="100" dirty="0">
                          <a:solidFill>
                            <a:srgbClr val="002060"/>
                          </a:solidFill>
                          <a:effectLst/>
                        </a:rPr>
                        <a:t>- Skills: PhD often required; expertise in deep learning, reinforcement learning. </a:t>
                      </a:r>
                      <a:br>
                        <a:rPr lang="en-US" sz="2000" kern="100" dirty="0">
                          <a:solidFill>
                            <a:srgbClr val="002060"/>
                          </a:solidFill>
                          <a:effectLst/>
                        </a:rPr>
                      </a:br>
                      <a:r>
                        <a:rPr lang="en-US" sz="2000" kern="100" dirty="0">
                          <a:solidFill>
                            <a:srgbClr val="002060"/>
                          </a:solidFill>
                          <a:effectLst/>
                        </a:rPr>
                        <a:t>- Employers: OpenAI, Anthropic, </a:t>
                      </a:r>
                      <a:r>
                        <a:rPr lang="en-US" sz="2000" kern="100" dirty="0" err="1">
                          <a:solidFill>
                            <a:srgbClr val="002060"/>
                          </a:solidFill>
                          <a:effectLst/>
                        </a:rPr>
                        <a:t>xAI</a:t>
                      </a:r>
                      <a:r>
                        <a:rPr lang="en-US" sz="2000" kern="100" dirty="0">
                          <a:solidFill>
                            <a:srgbClr val="002060"/>
                          </a:solidFill>
                          <a:effectLst/>
                        </a:rPr>
                        <a:t>.</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extLst>
                  <a:ext uri="{0D108BD9-81ED-4DB2-BD59-A6C34878D82A}">
                    <a16:rowId xmlns:a16="http://schemas.microsoft.com/office/drawing/2014/main" val="1892201968"/>
                  </a:ext>
                </a:extLst>
              </a:tr>
              <a:tr h="1225006">
                <a:tc>
                  <a:txBody>
                    <a:bodyPr/>
                    <a:lstStyle/>
                    <a:p>
                      <a:pPr marL="0" marR="0">
                        <a:lnSpc>
                          <a:spcPct val="115000"/>
                        </a:lnSpc>
                        <a:spcAft>
                          <a:spcPts val="800"/>
                        </a:spcAft>
                        <a:buNone/>
                      </a:pPr>
                      <a:r>
                        <a:rPr lang="en-US" sz="2000" kern="100">
                          <a:solidFill>
                            <a:srgbClr val="002060"/>
                          </a:solidFill>
                          <a:effectLst/>
                        </a:rPr>
                        <a:t>AI Ethics Specialist</a:t>
                      </a:r>
                      <a:endParaRPr lang="en-US" sz="20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a:solidFill>
                            <a:srgbClr val="002060"/>
                          </a:solidFill>
                          <a:effectLst/>
                        </a:rPr>
                        <a:t>Ensures AI systems are fair, transparent, and compliant with regulations like GDPR and CCPA.</a:t>
                      </a:r>
                      <a:endParaRPr lang="en-US" sz="20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 Salary: $100,000-$180,000 annually. </a:t>
                      </a:r>
                      <a:br>
                        <a:rPr lang="en-US" sz="2000" kern="100" dirty="0">
                          <a:solidFill>
                            <a:srgbClr val="002060"/>
                          </a:solidFill>
                          <a:effectLst/>
                        </a:rPr>
                      </a:br>
                      <a:r>
                        <a:rPr lang="en-US" sz="2000" kern="100" dirty="0">
                          <a:solidFill>
                            <a:srgbClr val="002060"/>
                          </a:solidFill>
                          <a:effectLst/>
                        </a:rPr>
                        <a:t>- Demand: Rising due to ethical concerns (e.g., bias in LLMs). </a:t>
                      </a:r>
                      <a:br>
                        <a:rPr lang="en-US" sz="2000" kern="100" dirty="0">
                          <a:solidFill>
                            <a:srgbClr val="002060"/>
                          </a:solidFill>
                          <a:effectLst/>
                        </a:rPr>
                      </a:br>
                      <a:r>
                        <a:rPr lang="en-US" sz="2000" kern="100" dirty="0">
                          <a:solidFill>
                            <a:srgbClr val="002060"/>
                          </a:solidFill>
                          <a:effectLst/>
                        </a:rPr>
                        <a:t>- Skills: Policy analysis, knowledge of AI frameworks. </a:t>
                      </a:r>
                      <a:br>
                        <a:rPr lang="en-US" sz="2000" kern="100" dirty="0">
                          <a:solidFill>
                            <a:srgbClr val="002060"/>
                          </a:solidFill>
                          <a:effectLst/>
                        </a:rPr>
                      </a:br>
                      <a:r>
                        <a:rPr lang="en-US" sz="2000" kern="100" dirty="0">
                          <a:solidFill>
                            <a:srgbClr val="002060"/>
                          </a:solidFill>
                          <a:effectLst/>
                        </a:rPr>
                        <a:t>- Employers: Anthropic, Meta, government agencies.</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extLst>
                  <a:ext uri="{0D108BD9-81ED-4DB2-BD59-A6C34878D82A}">
                    <a16:rowId xmlns:a16="http://schemas.microsoft.com/office/drawing/2014/main" val="2865856401"/>
                  </a:ext>
                </a:extLst>
              </a:tr>
              <a:tr h="1048528">
                <a:tc>
                  <a:txBody>
                    <a:bodyPr/>
                    <a:lstStyle/>
                    <a:p>
                      <a:pPr marL="0" marR="0">
                        <a:lnSpc>
                          <a:spcPct val="115000"/>
                        </a:lnSpc>
                        <a:spcAft>
                          <a:spcPts val="800"/>
                        </a:spcAft>
                        <a:buNone/>
                      </a:pPr>
                      <a:r>
                        <a:rPr lang="en-US" sz="2000" kern="100">
                          <a:solidFill>
                            <a:srgbClr val="002060"/>
                          </a:solidFill>
                          <a:effectLst/>
                        </a:rPr>
                        <a:t>Robotics Engineer</a:t>
                      </a:r>
                      <a:endParaRPr lang="en-US" sz="20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a:solidFill>
                            <a:srgbClr val="002060"/>
                          </a:solidFill>
                          <a:effectLst/>
                        </a:rPr>
                        <a:t>Develops AI-driven robots for automation, navigation, and industrial applications.</a:t>
                      </a:r>
                      <a:endParaRPr lang="en-US" sz="20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tc>
                  <a:txBody>
                    <a:bodyPr/>
                    <a:lstStyle/>
                    <a:p>
                      <a:pPr marL="0" marR="0">
                        <a:lnSpc>
                          <a:spcPct val="115000"/>
                        </a:lnSpc>
                        <a:spcAft>
                          <a:spcPts val="800"/>
                        </a:spcAft>
                        <a:buNone/>
                      </a:pPr>
                      <a:r>
                        <a:rPr lang="en-US" sz="2000" kern="100" dirty="0">
                          <a:solidFill>
                            <a:srgbClr val="002060"/>
                          </a:solidFill>
                          <a:effectLst/>
                        </a:rPr>
                        <a:t>- Salary: $130,000-$220,000 annually. </a:t>
                      </a:r>
                      <a:br>
                        <a:rPr lang="en-US" sz="2000" kern="100" dirty="0">
                          <a:solidFill>
                            <a:srgbClr val="002060"/>
                          </a:solidFill>
                          <a:effectLst/>
                        </a:rPr>
                      </a:br>
                      <a:r>
                        <a:rPr lang="en-US" sz="2000" kern="100" dirty="0">
                          <a:solidFill>
                            <a:srgbClr val="002060"/>
                          </a:solidFill>
                          <a:effectLst/>
                        </a:rPr>
                        <a:t>- Demand: Strong in automotive, manufacturing (e.g., NVIDIA’s platforms). </a:t>
                      </a:r>
                      <a:br>
                        <a:rPr lang="en-US" sz="2000" kern="100" dirty="0">
                          <a:solidFill>
                            <a:srgbClr val="002060"/>
                          </a:solidFill>
                          <a:effectLst/>
                        </a:rPr>
                      </a:br>
                      <a:r>
                        <a:rPr lang="en-US" sz="2000" kern="100" dirty="0">
                          <a:solidFill>
                            <a:srgbClr val="002060"/>
                          </a:solidFill>
                          <a:effectLst/>
                        </a:rPr>
                        <a:t>- Skills: ROS, behavior-based AI, computer vision. </a:t>
                      </a:r>
                      <a:br>
                        <a:rPr lang="en-US" sz="2000" kern="100" dirty="0">
                          <a:solidFill>
                            <a:srgbClr val="002060"/>
                          </a:solidFill>
                          <a:effectLst/>
                        </a:rPr>
                      </a:br>
                      <a:r>
                        <a:rPr lang="en-US" sz="2000" kern="100" dirty="0">
                          <a:solidFill>
                            <a:srgbClr val="002060"/>
                          </a:solidFill>
                          <a:effectLst/>
                        </a:rPr>
                        <a:t>- Employers: NVIDIA, Amazon, Tesla.</a:t>
                      </a:r>
                      <a:endParaRPr lang="en-US" sz="20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1400" marR="41400" marT="0" marB="0"/>
                </a:tc>
                <a:extLst>
                  <a:ext uri="{0D108BD9-81ED-4DB2-BD59-A6C34878D82A}">
                    <a16:rowId xmlns:a16="http://schemas.microsoft.com/office/drawing/2014/main" val="2372585608"/>
                  </a:ext>
                </a:extLst>
              </a:tr>
            </a:tbl>
          </a:graphicData>
        </a:graphic>
      </p:graphicFrame>
    </p:spTree>
    <p:extLst>
      <p:ext uri="{BB962C8B-B14F-4D97-AF65-F5344CB8AC3E}">
        <p14:creationId xmlns:p14="http://schemas.microsoft.com/office/powerpoint/2010/main" val="1981895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54"/>
          <p:cNvPicPr preferRelativeResize="0"/>
          <p:nvPr/>
        </p:nvPicPr>
        <p:blipFill>
          <a:blip r:embed="rId3">
            <a:alphaModFix/>
          </a:blip>
          <a:stretch>
            <a:fillRect/>
          </a:stretch>
        </p:blipFill>
        <p:spPr>
          <a:xfrm>
            <a:off x="304800" y="2286000"/>
            <a:ext cx="17678400" cy="6897732"/>
          </a:xfrm>
          <a:prstGeom prst="rect">
            <a:avLst/>
          </a:prstGeom>
          <a:noFill/>
          <a:ln>
            <a:noFill/>
          </a:ln>
        </p:spPr>
      </p:pic>
      <p:sp>
        <p:nvSpPr>
          <p:cNvPr id="398" name="Google Shape;398;p54"/>
          <p:cNvSpPr txBox="1">
            <a:spLocks noGrp="1"/>
          </p:cNvSpPr>
          <p:nvPr>
            <p:ph type="title"/>
          </p:nvPr>
        </p:nvSpPr>
        <p:spPr>
          <a:xfrm>
            <a:off x="525600" y="1499650"/>
            <a:ext cx="15408000" cy="1145400"/>
          </a:xfrm>
          <a:prstGeom prst="rect">
            <a:avLst/>
          </a:prstGeom>
        </p:spPr>
        <p:txBody>
          <a:bodyPr spcFirstLastPara="1" wrap="square" lIns="182850" tIns="182850" rIns="182850" bIns="182850" anchor="t" anchorCtr="0">
            <a:noAutofit/>
          </a:bodyPr>
          <a:lstStyle/>
          <a:p>
            <a:pPr algn="l"/>
            <a:r>
              <a:rPr lang="en"/>
              <a:t>Road To AGI</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a:extLst>
            <a:ext uri="{FF2B5EF4-FFF2-40B4-BE49-F238E27FC236}">
              <a16:creationId xmlns:a16="http://schemas.microsoft.com/office/drawing/2014/main" id="{0BFCC144-D844-B4CE-6015-332774A1BE90}"/>
            </a:ext>
          </a:extLst>
        </p:cNvPr>
        <p:cNvGrpSpPr/>
        <p:nvPr/>
      </p:nvGrpSpPr>
      <p:grpSpPr>
        <a:xfrm>
          <a:off x="0" y="0"/>
          <a:ext cx="0" cy="0"/>
          <a:chOff x="0" y="0"/>
          <a:chExt cx="0" cy="0"/>
        </a:xfrm>
      </p:grpSpPr>
      <p:grpSp>
        <p:nvGrpSpPr>
          <p:cNvPr id="57" name="Google Shape;57;p11">
            <a:extLst>
              <a:ext uri="{FF2B5EF4-FFF2-40B4-BE49-F238E27FC236}">
                <a16:creationId xmlns:a16="http://schemas.microsoft.com/office/drawing/2014/main" id="{7CDCBED6-375A-29FA-7BCC-7C9CE3A439D0}"/>
              </a:ext>
            </a:extLst>
          </p:cNvPr>
          <p:cNvGrpSpPr/>
          <p:nvPr/>
        </p:nvGrpSpPr>
        <p:grpSpPr>
          <a:xfrm>
            <a:off x="0" y="0"/>
            <a:ext cx="18288000" cy="10287000"/>
            <a:chOff x="0" y="0"/>
            <a:chExt cx="24384000" cy="13716000"/>
          </a:xfrm>
        </p:grpSpPr>
        <p:sp>
          <p:nvSpPr>
            <p:cNvPr id="58" name="Google Shape;58;p11">
              <a:extLst>
                <a:ext uri="{FF2B5EF4-FFF2-40B4-BE49-F238E27FC236}">
                  <a16:creationId xmlns:a16="http://schemas.microsoft.com/office/drawing/2014/main" id="{2691C926-26EC-8DD8-8979-C6164612F84E}"/>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a:extLst>
                <a:ext uri="{FF2B5EF4-FFF2-40B4-BE49-F238E27FC236}">
                  <a16:creationId xmlns:a16="http://schemas.microsoft.com/office/drawing/2014/main" id="{D5F69C8C-05A8-B032-5F27-3E788C823973}"/>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a:extLst>
              <a:ext uri="{FF2B5EF4-FFF2-40B4-BE49-F238E27FC236}">
                <a16:creationId xmlns:a16="http://schemas.microsoft.com/office/drawing/2014/main" id="{AB462F24-7927-6E31-9A35-3D4F3C740CAB}"/>
              </a:ext>
            </a:extLst>
          </p:cNvPr>
          <p:cNvGrpSpPr/>
          <p:nvPr/>
        </p:nvGrpSpPr>
        <p:grpSpPr>
          <a:xfrm>
            <a:off x="770278" y="798032"/>
            <a:ext cx="16771083" cy="8774008"/>
            <a:chOff x="0" y="-47625"/>
            <a:chExt cx="4417075" cy="2310850"/>
          </a:xfrm>
        </p:grpSpPr>
        <p:sp>
          <p:nvSpPr>
            <p:cNvPr id="61" name="Google Shape;61;p11">
              <a:extLst>
                <a:ext uri="{FF2B5EF4-FFF2-40B4-BE49-F238E27FC236}">
                  <a16:creationId xmlns:a16="http://schemas.microsoft.com/office/drawing/2014/main" id="{996C1C0A-D3C4-FCE8-4059-4E069E55B324}"/>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62" name="Google Shape;62;p11">
              <a:extLst>
                <a:ext uri="{FF2B5EF4-FFF2-40B4-BE49-F238E27FC236}">
                  <a16:creationId xmlns:a16="http://schemas.microsoft.com/office/drawing/2014/main" id="{97839F04-C317-981E-A474-A8EECB756397}"/>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63" name="Google Shape;63;p11">
            <a:extLst>
              <a:ext uri="{FF2B5EF4-FFF2-40B4-BE49-F238E27FC236}">
                <a16:creationId xmlns:a16="http://schemas.microsoft.com/office/drawing/2014/main" id="{BC25075C-304F-682D-C13B-9143307A9484}"/>
              </a:ext>
            </a:extLst>
          </p:cNvPr>
          <p:cNvSpPr txBox="1"/>
          <p:nvPr/>
        </p:nvSpPr>
        <p:spPr>
          <a:xfrm>
            <a:off x="7452339" y="4288043"/>
            <a:ext cx="4035502" cy="261610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900" dirty="0">
                <a:solidFill>
                  <a:srgbClr val="FFFFFF"/>
                </a:solidFill>
              </a:rPr>
              <a:t>Focus on creating content from data.</a:t>
            </a: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r>
              <a:rPr lang="en-US" sz="1900" dirty="0">
                <a:solidFill>
                  <a:srgbClr val="FFFFFF"/>
                </a:solidFill>
              </a:rPr>
              <a:t>Creating content (text, images, code, videos).</a:t>
            </a: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r>
              <a:rPr lang="en-US" sz="1900" dirty="0">
                <a:solidFill>
                  <a:srgbClr val="FFFFFF"/>
                </a:solidFill>
              </a:rPr>
              <a:t>Why It Mattered: Empowered creativity and productivity.</a:t>
            </a:r>
          </a:p>
          <a:p>
            <a:pPr marL="0" lvl="0" indent="0" algn="l" rtl="0">
              <a:spcBef>
                <a:spcPts val="0"/>
              </a:spcBef>
              <a:spcAft>
                <a:spcPts val="0"/>
              </a:spcAft>
              <a:buNone/>
            </a:pPr>
            <a:endParaRPr lang="en-US" sz="1800" dirty="0"/>
          </a:p>
        </p:txBody>
      </p:sp>
      <p:sp>
        <p:nvSpPr>
          <p:cNvPr id="64" name="Google Shape;64;p11">
            <a:extLst>
              <a:ext uri="{FF2B5EF4-FFF2-40B4-BE49-F238E27FC236}">
                <a16:creationId xmlns:a16="http://schemas.microsoft.com/office/drawing/2014/main" id="{03397417-553F-0614-44C0-A3BD5E292B6A}"/>
              </a:ext>
            </a:extLst>
          </p:cNvPr>
          <p:cNvSpPr txBox="1"/>
          <p:nvPr/>
        </p:nvSpPr>
        <p:spPr>
          <a:xfrm>
            <a:off x="1558562" y="1724347"/>
            <a:ext cx="14870342" cy="1292533"/>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6999" b="0" i="0" u="none" strike="noStrike" cap="none" dirty="0">
                <a:solidFill>
                  <a:srgbClr val="FFFFFF"/>
                </a:solidFill>
                <a:latin typeface="Archivo Black"/>
                <a:ea typeface="Archivo Black"/>
                <a:cs typeface="Archivo Black"/>
                <a:sym typeface="Archivo Black"/>
              </a:rPr>
              <a:t>Three Waves of AI</a:t>
            </a:r>
            <a:endParaRPr dirty="0"/>
          </a:p>
        </p:txBody>
      </p:sp>
      <p:sp>
        <p:nvSpPr>
          <p:cNvPr id="65" name="Google Shape;65;p11">
            <a:extLst>
              <a:ext uri="{FF2B5EF4-FFF2-40B4-BE49-F238E27FC236}">
                <a16:creationId xmlns:a16="http://schemas.microsoft.com/office/drawing/2014/main" id="{58DE8B53-33BA-2569-83E0-C0865C99187A}"/>
              </a:ext>
            </a:extLst>
          </p:cNvPr>
          <p:cNvSpPr txBox="1"/>
          <p:nvPr/>
        </p:nvSpPr>
        <p:spPr>
          <a:xfrm>
            <a:off x="1861732" y="4576144"/>
            <a:ext cx="4414269" cy="290848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900" dirty="0">
                <a:solidFill>
                  <a:srgbClr val="FFFFFF"/>
                </a:solidFill>
              </a:rPr>
              <a:t>Focus on analyzing data to predict outcomes.</a:t>
            </a: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r>
              <a:rPr lang="en-US" sz="1900" dirty="0">
                <a:solidFill>
                  <a:srgbClr val="FFFFFF"/>
                </a:solidFill>
              </a:rPr>
              <a:t>Analyze past data to predict future outcomes.</a:t>
            </a: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r>
              <a:rPr lang="en-US" sz="1900" dirty="0">
                <a:solidFill>
                  <a:srgbClr val="FFFFFF"/>
                </a:solidFill>
              </a:rPr>
              <a:t>Why It Mattered: Enabled data-driven decision-making.</a:t>
            </a:r>
          </a:p>
          <a:p>
            <a:pPr marL="0" lvl="0" indent="0" algn="l" rtl="0">
              <a:spcBef>
                <a:spcPts val="0"/>
              </a:spcBef>
              <a:spcAft>
                <a:spcPts val="0"/>
              </a:spcAft>
              <a:buNone/>
            </a:pPr>
            <a:endParaRPr lang="en-US" sz="1800" dirty="0"/>
          </a:p>
        </p:txBody>
      </p:sp>
      <p:sp>
        <p:nvSpPr>
          <p:cNvPr id="66" name="Google Shape;66;p11">
            <a:extLst>
              <a:ext uri="{FF2B5EF4-FFF2-40B4-BE49-F238E27FC236}">
                <a16:creationId xmlns:a16="http://schemas.microsoft.com/office/drawing/2014/main" id="{8FC75485-1103-5F1B-2A97-E7AACB7E4BA4}"/>
              </a:ext>
            </a:extLst>
          </p:cNvPr>
          <p:cNvSpPr txBox="1"/>
          <p:nvPr/>
        </p:nvSpPr>
        <p:spPr>
          <a:xfrm>
            <a:off x="1558562" y="3273000"/>
            <a:ext cx="5141301"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Predictive AI</a:t>
            </a:r>
            <a:endParaRPr dirty="0"/>
          </a:p>
        </p:txBody>
      </p:sp>
      <p:sp>
        <p:nvSpPr>
          <p:cNvPr id="67" name="Google Shape;67;p11">
            <a:extLst>
              <a:ext uri="{FF2B5EF4-FFF2-40B4-BE49-F238E27FC236}">
                <a16:creationId xmlns:a16="http://schemas.microsoft.com/office/drawing/2014/main" id="{0E76A248-5BB2-7227-5A85-E0FFDDEB9D06}"/>
              </a:ext>
            </a:extLst>
          </p:cNvPr>
          <p:cNvSpPr txBox="1"/>
          <p:nvPr/>
        </p:nvSpPr>
        <p:spPr>
          <a:xfrm>
            <a:off x="7452339" y="3273000"/>
            <a:ext cx="5141301"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Generative AI</a:t>
            </a:r>
            <a:endParaRPr dirty="0"/>
          </a:p>
        </p:txBody>
      </p:sp>
      <p:sp>
        <p:nvSpPr>
          <p:cNvPr id="68" name="Google Shape;68;p11">
            <a:extLst>
              <a:ext uri="{FF2B5EF4-FFF2-40B4-BE49-F238E27FC236}">
                <a16:creationId xmlns:a16="http://schemas.microsoft.com/office/drawing/2014/main" id="{E19456A4-943B-2CF4-E8ED-7A8BDFE3C077}"/>
              </a:ext>
            </a:extLst>
          </p:cNvPr>
          <p:cNvSpPr txBox="1"/>
          <p:nvPr/>
        </p:nvSpPr>
        <p:spPr>
          <a:xfrm>
            <a:off x="12791397" y="4313443"/>
            <a:ext cx="3258311" cy="292387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900" dirty="0">
                <a:solidFill>
                  <a:srgbClr val="FFFFFF"/>
                </a:solidFill>
              </a:rPr>
              <a:t>Focus on autonomous actions and learning iteratively.</a:t>
            </a: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r>
              <a:rPr lang="en-US" sz="1900" dirty="0">
                <a:solidFill>
                  <a:srgbClr val="FFFFFF"/>
                </a:solidFill>
              </a:rPr>
              <a:t>Autonomous actions, environment interaction, iterative learning.</a:t>
            </a:r>
          </a:p>
          <a:p>
            <a:pPr marL="0" lvl="0" indent="0" algn="l" rtl="0">
              <a:spcBef>
                <a:spcPts val="0"/>
              </a:spcBef>
              <a:spcAft>
                <a:spcPts val="0"/>
              </a:spcAft>
              <a:buNone/>
            </a:pPr>
            <a:endParaRPr lang="en-US" sz="1900" dirty="0">
              <a:solidFill>
                <a:srgbClr val="FFFFFF"/>
              </a:solidFill>
            </a:endParaRPr>
          </a:p>
          <a:p>
            <a:pPr marL="0" lvl="0" indent="0" algn="l" rtl="0">
              <a:spcBef>
                <a:spcPts val="0"/>
              </a:spcBef>
              <a:spcAft>
                <a:spcPts val="0"/>
              </a:spcAft>
              <a:buNone/>
            </a:pPr>
            <a:r>
              <a:rPr lang="en-US" sz="1900" dirty="0">
                <a:solidFill>
                  <a:srgbClr val="FFFFFF"/>
                </a:solidFill>
              </a:rPr>
              <a:t>Why It Matters: AI becomes proactive, managing complex tasks.</a:t>
            </a:r>
          </a:p>
        </p:txBody>
      </p:sp>
      <p:sp>
        <p:nvSpPr>
          <p:cNvPr id="69" name="Google Shape;69;p11">
            <a:extLst>
              <a:ext uri="{FF2B5EF4-FFF2-40B4-BE49-F238E27FC236}">
                <a16:creationId xmlns:a16="http://schemas.microsoft.com/office/drawing/2014/main" id="{97DE4A89-F5CE-3820-DFC1-E5476779F0D5}"/>
              </a:ext>
            </a:extLst>
          </p:cNvPr>
          <p:cNvSpPr txBox="1"/>
          <p:nvPr/>
        </p:nvSpPr>
        <p:spPr>
          <a:xfrm>
            <a:off x="12791397" y="3273000"/>
            <a:ext cx="5141301"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Agentic AI</a:t>
            </a:r>
            <a:endParaRPr dirty="0"/>
          </a:p>
        </p:txBody>
      </p:sp>
      <p:cxnSp>
        <p:nvCxnSpPr>
          <p:cNvPr id="70" name="Google Shape;70;p11">
            <a:extLst>
              <a:ext uri="{FF2B5EF4-FFF2-40B4-BE49-F238E27FC236}">
                <a16:creationId xmlns:a16="http://schemas.microsoft.com/office/drawing/2014/main" id="{882B460D-F742-90E6-ABD2-D99FB61D607D}"/>
              </a:ext>
            </a:extLst>
          </p:cNvPr>
          <p:cNvCxnSpPr/>
          <p:nvPr/>
        </p:nvCxnSpPr>
        <p:spPr>
          <a:xfrm>
            <a:off x="6661764" y="3322365"/>
            <a:ext cx="19050" cy="5495514"/>
          </a:xfrm>
          <a:prstGeom prst="straightConnector1">
            <a:avLst/>
          </a:prstGeom>
          <a:noFill/>
          <a:ln w="38100" cap="flat" cmpd="sng">
            <a:solidFill>
              <a:srgbClr val="FFFFFF"/>
            </a:solidFill>
            <a:prstDash val="solid"/>
            <a:round/>
            <a:headEnd type="none" w="sm" len="sm"/>
            <a:tailEnd type="none" w="sm" len="sm"/>
          </a:ln>
        </p:spPr>
      </p:cxnSp>
      <p:cxnSp>
        <p:nvCxnSpPr>
          <p:cNvPr id="71" name="Google Shape;71;p11">
            <a:extLst>
              <a:ext uri="{FF2B5EF4-FFF2-40B4-BE49-F238E27FC236}">
                <a16:creationId xmlns:a16="http://schemas.microsoft.com/office/drawing/2014/main" id="{3F0A0DDE-E0FF-A535-22AF-4FABCBA88BFD}"/>
              </a:ext>
            </a:extLst>
          </p:cNvPr>
          <p:cNvCxnSpPr/>
          <p:nvPr/>
        </p:nvCxnSpPr>
        <p:spPr>
          <a:xfrm>
            <a:off x="12316516" y="3322365"/>
            <a:ext cx="19050" cy="5495514"/>
          </a:xfrm>
          <a:prstGeom prst="straightConnector1">
            <a:avLst/>
          </a:prstGeom>
          <a:noFill/>
          <a:ln w="3810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954228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7B6387-0C42-9A0A-2D8E-F44AF4BE2A53}"/>
              </a:ext>
            </a:extLst>
          </p:cNvPr>
          <p:cNvSpPr>
            <a:spLocks noGrp="1"/>
          </p:cNvSpPr>
          <p:nvPr>
            <p:ph type="body" idx="1"/>
          </p:nvPr>
        </p:nvSpPr>
        <p:spPr>
          <a:xfrm>
            <a:off x="1458739" y="3272485"/>
            <a:ext cx="7230035" cy="4526100"/>
          </a:xfrm>
          <a:solidFill>
            <a:srgbClr val="C00000"/>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pPr marL="228600" marR="0">
              <a:buNone/>
            </a:pPr>
            <a:r>
              <a:rPr lang="en-US" sz="5200" b="1" kern="1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Strong AI</a:t>
            </a:r>
          </a:p>
          <a:p>
            <a:pPr marL="0" marR="0" indent="0">
              <a:buNone/>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strong AI views hold that it is possible to create intelligence machines that can really reason and solve problems. Such machines are considered to be conscious and self-aware, can independently think about problems and work out optimal solutions to problems, have their own system of values and world views, and have all the same instincts as living things, such as survival and security needs. It can be regarded as new civilization in a certain sense.</a:t>
            </a:r>
          </a:p>
        </p:txBody>
      </p:sp>
      <p:sp>
        <p:nvSpPr>
          <p:cNvPr id="3" name="Text Placeholder 2">
            <a:extLst>
              <a:ext uri="{FF2B5EF4-FFF2-40B4-BE49-F238E27FC236}">
                <a16:creationId xmlns:a16="http://schemas.microsoft.com/office/drawing/2014/main" id="{AE385755-D510-93E0-FD67-60F83ED160F8}"/>
              </a:ext>
            </a:extLst>
          </p:cNvPr>
          <p:cNvSpPr>
            <a:spLocks noGrp="1"/>
          </p:cNvSpPr>
          <p:nvPr>
            <p:ph type="body" idx="2"/>
          </p:nvPr>
        </p:nvSpPr>
        <p:spPr>
          <a:xfrm>
            <a:off x="8897471" y="3272485"/>
            <a:ext cx="7931790" cy="4526100"/>
          </a:xfrm>
          <a:solidFill>
            <a:srgbClr val="002060"/>
          </a:solidFill>
          <a:ln>
            <a:noFill/>
          </a:ln>
        </p:spPr>
        <p:style>
          <a:lnRef idx="0">
            <a:scrgbClr r="0" g="0" b="0"/>
          </a:lnRef>
          <a:fillRef idx="0">
            <a:scrgbClr r="0" g="0" b="0"/>
          </a:fillRef>
          <a:effectRef idx="0">
            <a:scrgbClr r="0" g="0" b="0"/>
          </a:effectRef>
          <a:fontRef idx="minor">
            <a:schemeClr val="lt1"/>
          </a:fontRef>
        </p:style>
        <p:txBody>
          <a:bodyPr>
            <a:normAutofit/>
          </a:bodyPr>
          <a:lstStyle/>
          <a:p>
            <a:pPr marL="228600" marR="0">
              <a:buNone/>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Weak AI</a:t>
            </a:r>
          </a:p>
          <a:p>
            <a:pPr marL="0" marR="0" indent="0">
              <a:buNone/>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The weak AI views hold that intelligence machines can not really reason and solve problems. These machines only look intelligent, but do not have real intelligence or self-awareness. </a:t>
            </a:r>
          </a:p>
          <a:p>
            <a:endParaRPr lang="en-US" dirty="0"/>
          </a:p>
        </p:txBody>
      </p:sp>
      <p:sp>
        <p:nvSpPr>
          <p:cNvPr id="4" name="Title 3">
            <a:extLst>
              <a:ext uri="{FF2B5EF4-FFF2-40B4-BE49-F238E27FC236}">
                <a16:creationId xmlns:a16="http://schemas.microsoft.com/office/drawing/2014/main" id="{9883708F-907E-E487-8CD7-AAD522C9F113}"/>
              </a:ext>
            </a:extLst>
          </p:cNvPr>
          <p:cNvSpPr>
            <a:spLocks noGrp="1"/>
          </p:cNvSpPr>
          <p:nvPr>
            <p:ph type="ctrTitle"/>
          </p:nvPr>
        </p:nvSpPr>
        <p:spPr/>
        <p:txBody>
          <a:bodyPr>
            <a:normAutofit/>
          </a:bodyPr>
          <a:lstStyle/>
          <a:p>
            <a:r>
              <a:rPr lang="en-US" sz="6600" dirty="0"/>
              <a:t>Strong AI vs Weak AI</a:t>
            </a:r>
          </a:p>
        </p:txBody>
      </p:sp>
    </p:spTree>
    <p:extLst>
      <p:ext uri="{BB962C8B-B14F-4D97-AF65-F5344CB8AC3E}">
        <p14:creationId xmlns:p14="http://schemas.microsoft.com/office/powerpoint/2010/main" val="312288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C2D1-395C-0E71-FCB7-2F975C146740}"/>
              </a:ext>
            </a:extLst>
          </p:cNvPr>
          <p:cNvSpPr>
            <a:spLocks noGrp="1"/>
          </p:cNvSpPr>
          <p:nvPr>
            <p:ph type="title"/>
          </p:nvPr>
        </p:nvSpPr>
        <p:spPr>
          <a:xfrm>
            <a:off x="835172" y="2516745"/>
            <a:ext cx="9745800" cy="3928800"/>
          </a:xfrm>
        </p:spPr>
        <p:txBody>
          <a:bodyPr/>
          <a:lstStyle/>
          <a:p>
            <a:pPr algn="l"/>
            <a:r>
              <a:rPr lang="en-US" sz="6600" dirty="0"/>
              <a:t>Concepts about </a:t>
            </a:r>
            <a:br>
              <a:rPr lang="en-US" sz="6600" dirty="0"/>
            </a:br>
            <a:r>
              <a:rPr lang="en-US" sz="6600" dirty="0"/>
              <a:t>Artificial Intelligence and </a:t>
            </a:r>
            <a:br>
              <a:rPr lang="en-US" sz="6600" dirty="0"/>
            </a:br>
            <a:r>
              <a:rPr lang="en-US" sz="6600" dirty="0"/>
              <a:t>Machine Learning</a:t>
            </a:r>
          </a:p>
        </p:txBody>
      </p:sp>
      <p:graphicFrame>
        <p:nvGraphicFramePr>
          <p:cNvPr id="5" name="Diagram 4">
            <a:extLst>
              <a:ext uri="{FF2B5EF4-FFF2-40B4-BE49-F238E27FC236}">
                <a16:creationId xmlns:a16="http://schemas.microsoft.com/office/drawing/2014/main" id="{E6D86834-53D7-47EB-C243-222290968493}"/>
              </a:ext>
            </a:extLst>
          </p:cNvPr>
          <p:cNvGraphicFramePr/>
          <p:nvPr>
            <p:extLst>
              <p:ext uri="{D42A27DB-BD31-4B8C-83A1-F6EECF244321}">
                <p14:modId xmlns:p14="http://schemas.microsoft.com/office/powerpoint/2010/main" val="410158598"/>
              </p:ext>
            </p:extLst>
          </p:nvPr>
        </p:nvGraphicFramePr>
        <p:xfrm>
          <a:off x="9144000" y="1783603"/>
          <a:ext cx="9514062" cy="6719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339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22"/>
          <p:cNvGrpSpPr/>
          <p:nvPr/>
        </p:nvGrpSpPr>
        <p:grpSpPr>
          <a:xfrm>
            <a:off x="1293927" y="1337823"/>
            <a:ext cx="15657332" cy="8241346"/>
            <a:chOff x="0" y="-47625"/>
            <a:chExt cx="4123742" cy="2170560"/>
          </a:xfrm>
        </p:grpSpPr>
        <p:sp>
          <p:nvSpPr>
            <p:cNvPr id="264" name="Google Shape;264;p22"/>
            <p:cNvSpPr/>
            <p:nvPr/>
          </p:nvSpPr>
          <p:spPr>
            <a:xfrm>
              <a:off x="0" y="0"/>
              <a:ext cx="4123742" cy="2122935"/>
            </a:xfrm>
            <a:custGeom>
              <a:avLst/>
              <a:gdLst/>
              <a:ahLst/>
              <a:cxnLst/>
              <a:rect l="l" t="t" r="r" b="b"/>
              <a:pathLst>
                <a:path w="4123742" h="2122935" extrusionOk="0">
                  <a:moveTo>
                    <a:pt x="0" y="0"/>
                  </a:moveTo>
                  <a:lnTo>
                    <a:pt x="4123742" y="0"/>
                  </a:lnTo>
                  <a:lnTo>
                    <a:pt x="4123742" y="2122935"/>
                  </a:lnTo>
                  <a:lnTo>
                    <a:pt x="0" y="2122935"/>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65" name="Google Shape;265;p22"/>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sp>
        <p:nvSpPr>
          <p:cNvPr id="266" name="Google Shape;266;p22"/>
          <p:cNvSpPr/>
          <p:nvPr/>
        </p:nvSpPr>
        <p:spPr>
          <a:xfrm>
            <a:off x="0" y="1151318"/>
            <a:ext cx="18288000" cy="4610838"/>
          </a:xfrm>
          <a:custGeom>
            <a:avLst/>
            <a:gdLst/>
            <a:ahLst/>
            <a:cxnLst/>
            <a:rect l="l" t="t" r="r" b="b"/>
            <a:pathLst>
              <a:path w="18288000" h="4610838" extrusionOk="0">
                <a:moveTo>
                  <a:pt x="0" y="0"/>
                </a:moveTo>
                <a:lnTo>
                  <a:pt x="18288000" y="0"/>
                </a:lnTo>
                <a:lnTo>
                  <a:pt x="18288000" y="4610838"/>
                </a:lnTo>
                <a:lnTo>
                  <a:pt x="0" y="4610838"/>
                </a:lnTo>
                <a:lnTo>
                  <a:pt x="0" y="0"/>
                </a:lnTo>
                <a:close/>
              </a:path>
            </a:pathLst>
          </a:custGeom>
          <a:blipFill rotWithShape="1">
            <a:blip r:embed="rId3">
              <a:alphaModFix/>
            </a:blip>
            <a:stretch>
              <a:fillRect t="-76711" b="-94651"/>
            </a:stretch>
          </a:blipFill>
          <a:ln>
            <a:noFill/>
          </a:ln>
        </p:spPr>
      </p:sp>
      <p:sp>
        <p:nvSpPr>
          <p:cNvPr id="267" name="Google Shape;267;p22"/>
          <p:cNvSpPr txBox="1"/>
          <p:nvPr/>
        </p:nvSpPr>
        <p:spPr>
          <a:xfrm>
            <a:off x="3332178" y="6603113"/>
            <a:ext cx="12140164"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Archivo Black"/>
                <a:ea typeface="Archivo Black"/>
                <a:cs typeface="Archivo Black"/>
                <a:sym typeface="Archivo Black"/>
              </a:rPr>
              <a:t>Scope of AI</a:t>
            </a:r>
            <a:endParaRPr dirty="0"/>
          </a:p>
        </p:txBody>
      </p:sp>
      <p:sp>
        <p:nvSpPr>
          <p:cNvPr id="268" name="Google Shape;268;p22"/>
          <p:cNvSpPr/>
          <p:nvPr/>
        </p:nvSpPr>
        <p:spPr>
          <a:xfrm>
            <a:off x="1985713" y="6845267"/>
            <a:ext cx="1475595" cy="782066"/>
          </a:xfrm>
          <a:custGeom>
            <a:avLst/>
            <a:gdLst/>
            <a:ahLst/>
            <a:cxnLst/>
            <a:rect l="l" t="t" r="r" b="b"/>
            <a:pathLst>
              <a:path w="1475595" h="782066" extrusionOk="0">
                <a:moveTo>
                  <a:pt x="0" y="0"/>
                </a:moveTo>
                <a:lnTo>
                  <a:pt x="1475595" y="0"/>
                </a:lnTo>
                <a:lnTo>
                  <a:pt x="1475595" y="782065"/>
                </a:lnTo>
                <a:lnTo>
                  <a:pt x="0" y="782065"/>
                </a:lnTo>
                <a:lnTo>
                  <a:pt x="0" y="0"/>
                </a:lnTo>
                <a:close/>
              </a:path>
            </a:pathLst>
          </a:custGeom>
          <a:blipFill rotWithShape="1">
            <a:blip r:embed="rId4">
              <a:alphaModFix/>
            </a:blip>
            <a:stretch>
              <a:fillRect/>
            </a:stretch>
          </a:blipFill>
          <a:ln>
            <a:noFill/>
          </a:ln>
        </p:spPr>
      </p:sp>
      <p:sp>
        <p:nvSpPr>
          <p:cNvPr id="269" name="Google Shape;269;p22"/>
          <p:cNvSpPr/>
          <p:nvPr/>
        </p:nvSpPr>
        <p:spPr>
          <a:xfrm>
            <a:off x="15649897" y="7991888"/>
            <a:ext cx="2389457" cy="1266412"/>
          </a:xfrm>
          <a:custGeom>
            <a:avLst/>
            <a:gdLst/>
            <a:ahLst/>
            <a:cxnLst/>
            <a:rect l="l" t="t" r="r" b="b"/>
            <a:pathLst>
              <a:path w="2389457" h="1266412" extrusionOk="0">
                <a:moveTo>
                  <a:pt x="0" y="0"/>
                </a:moveTo>
                <a:lnTo>
                  <a:pt x="2389456" y="0"/>
                </a:lnTo>
                <a:lnTo>
                  <a:pt x="2389456" y="1266412"/>
                </a:lnTo>
                <a:lnTo>
                  <a:pt x="0" y="1266412"/>
                </a:lnTo>
                <a:lnTo>
                  <a:pt x="0" y="0"/>
                </a:lnTo>
                <a:close/>
              </a:path>
            </a:pathLst>
          </a:custGeom>
          <a:blipFill rotWithShape="1">
            <a:blip r:embed="rId4">
              <a:alphaModFix/>
            </a:blip>
            <a:stretch>
              <a:fillRect/>
            </a:stretch>
          </a:blipFill>
          <a:ln>
            <a:noFill/>
          </a:ln>
        </p:spPr>
      </p:sp>
      <p:pic>
        <p:nvPicPr>
          <p:cNvPr id="270" name="Google Shape;270;p22"/>
          <p:cNvPicPr preferRelativeResize="0"/>
          <p:nvPr/>
        </p:nvPicPr>
        <p:blipFill>
          <a:blip r:embed="rId5">
            <a:alphaModFix/>
          </a:blip>
          <a:stretch>
            <a:fillRect/>
          </a:stretch>
        </p:blipFill>
        <p:spPr>
          <a:xfrm>
            <a:off x="4910625" y="650400"/>
            <a:ext cx="8424050" cy="5753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24"/>
          <p:cNvGrpSpPr/>
          <p:nvPr/>
        </p:nvGrpSpPr>
        <p:grpSpPr>
          <a:xfrm>
            <a:off x="0" y="0"/>
            <a:ext cx="18288000" cy="10287000"/>
            <a:chOff x="0" y="0"/>
            <a:chExt cx="24384000" cy="13716000"/>
          </a:xfrm>
        </p:grpSpPr>
        <p:sp>
          <p:nvSpPr>
            <p:cNvPr id="294" name="Google Shape;294;p24"/>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295" name="Google Shape;295;p24"/>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296" name="Google Shape;296;p24"/>
          <p:cNvGrpSpPr/>
          <p:nvPr/>
        </p:nvGrpSpPr>
        <p:grpSpPr>
          <a:xfrm>
            <a:off x="770278" y="798032"/>
            <a:ext cx="16771083" cy="8774008"/>
            <a:chOff x="0" y="-47625"/>
            <a:chExt cx="4417075" cy="2310850"/>
          </a:xfrm>
        </p:grpSpPr>
        <p:sp>
          <p:nvSpPr>
            <p:cNvPr id="297" name="Google Shape;297;p24"/>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298" name="Google Shape;298;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9" name="Google Shape;299;p24"/>
          <p:cNvGrpSpPr/>
          <p:nvPr/>
        </p:nvGrpSpPr>
        <p:grpSpPr>
          <a:xfrm>
            <a:off x="1293927" y="1289399"/>
            <a:ext cx="15657332" cy="7789390"/>
            <a:chOff x="0" y="-47625"/>
            <a:chExt cx="4123742" cy="2051527"/>
          </a:xfrm>
        </p:grpSpPr>
        <p:sp>
          <p:nvSpPr>
            <p:cNvPr id="300" name="Google Shape;300;p24"/>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01" name="Google Shape;301;p2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302" name="Google Shape;302;p24"/>
          <p:cNvGraphicFramePr/>
          <p:nvPr>
            <p:extLst>
              <p:ext uri="{D42A27DB-BD31-4B8C-83A1-F6EECF244321}">
                <p14:modId xmlns:p14="http://schemas.microsoft.com/office/powerpoint/2010/main" val="4123873415"/>
              </p:ext>
            </p:extLst>
          </p:nvPr>
        </p:nvGraphicFramePr>
        <p:xfrm>
          <a:off x="2102095" y="3707303"/>
          <a:ext cx="13951100" cy="5267389"/>
        </p:xfrm>
        <a:graphic>
          <a:graphicData uri="http://schemas.openxmlformats.org/drawingml/2006/table">
            <a:tbl>
              <a:tblPr>
                <a:noFill/>
                <a:tableStyleId>{0FB22262-EE91-4951-AA39-8F43F4CDB637}</a:tableStyleId>
              </a:tblPr>
              <a:tblGrid>
                <a:gridCol w="4384850">
                  <a:extLst>
                    <a:ext uri="{9D8B030D-6E8A-4147-A177-3AD203B41FA5}">
                      <a16:colId xmlns:a16="http://schemas.microsoft.com/office/drawing/2014/main" val="20000"/>
                    </a:ext>
                  </a:extLst>
                </a:gridCol>
                <a:gridCol w="5446900">
                  <a:extLst>
                    <a:ext uri="{9D8B030D-6E8A-4147-A177-3AD203B41FA5}">
                      <a16:colId xmlns:a16="http://schemas.microsoft.com/office/drawing/2014/main" val="20001"/>
                    </a:ext>
                  </a:extLst>
                </a:gridCol>
                <a:gridCol w="4119350">
                  <a:extLst>
                    <a:ext uri="{9D8B030D-6E8A-4147-A177-3AD203B41FA5}">
                      <a16:colId xmlns:a16="http://schemas.microsoft.com/office/drawing/2014/main" val="20002"/>
                    </a:ext>
                  </a:extLst>
                </a:gridCol>
              </a:tblGrid>
              <a:tr h="2416875">
                <a:tc>
                  <a:txBody>
                    <a:bodyPr/>
                    <a:lstStyle/>
                    <a:p>
                      <a:pPr marL="0" marR="0" lvl="0" indent="0" algn="ctr" rtl="0">
                        <a:lnSpc>
                          <a:spcPct val="140013"/>
                        </a:lnSpc>
                        <a:spcBef>
                          <a:spcPts val="0"/>
                        </a:spcBef>
                        <a:spcAft>
                          <a:spcPts val="0"/>
                        </a:spcAft>
                        <a:buNone/>
                      </a:pPr>
                      <a:endParaRPr lang="en-US" sz="2999" u="none" strike="noStrike" cap="none" dirty="0">
                        <a:solidFill>
                          <a:srgbClr val="71CBEF"/>
                        </a:solidFill>
                        <a:latin typeface="Arial"/>
                        <a:ea typeface="Arial"/>
                        <a:cs typeface="Arial"/>
                        <a:sym typeface="Arial"/>
                      </a:endParaRPr>
                    </a:p>
                    <a:p>
                      <a:pPr marL="0" marR="0" lvl="0" indent="0" algn="ctr" rtl="0">
                        <a:lnSpc>
                          <a:spcPct val="140013"/>
                        </a:lnSpc>
                        <a:spcBef>
                          <a:spcPts val="0"/>
                        </a:spcBef>
                        <a:spcAft>
                          <a:spcPts val="0"/>
                        </a:spcAft>
                        <a:buNone/>
                      </a:pPr>
                      <a:r>
                        <a:rPr lang="en-US" sz="2999" u="none" strike="noStrike" cap="none" dirty="0">
                          <a:solidFill>
                            <a:srgbClr val="71CBEF"/>
                          </a:solidFill>
                          <a:latin typeface="Arial"/>
                          <a:ea typeface="Arial"/>
                          <a:cs typeface="Arial"/>
                          <a:sym typeface="Arial"/>
                        </a:rPr>
                        <a:t>Machine Learning</a:t>
                      </a:r>
                      <a:endParaRPr sz="1100" u="none" strike="noStrike" cap="none" dirty="0"/>
                    </a:p>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lang="en-US" sz="2100" b="0" i="0" u="none" strike="noStrike" cap="none" dirty="0">
                          <a:solidFill>
                            <a:srgbClr val="FFFFFF"/>
                          </a:solidFill>
                          <a:latin typeface="Arial"/>
                          <a:cs typeface="Arial"/>
                          <a:sym typeface="Arial"/>
                        </a:rPr>
                        <a:t>Algorithms that learn from data to make predictions or decisions</a:t>
                      </a:r>
                    </a:p>
                    <a:p>
                      <a:pPr marL="0" marR="0" lvl="0" indent="0" algn="ctr" rtl="0">
                        <a:lnSpc>
                          <a:spcPct val="140000"/>
                        </a:lnSpc>
                        <a:spcBef>
                          <a:spcPts val="0"/>
                        </a:spcBef>
                        <a:spcAft>
                          <a:spcPts val="0"/>
                        </a:spcAft>
                        <a:buNone/>
                      </a:pPr>
                      <a:endParaRPr dirty="0"/>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u="none" strike="noStrike" cap="none" dirty="0">
                          <a:solidFill>
                            <a:srgbClr val="71CBEF"/>
                          </a:solidFill>
                          <a:latin typeface="Arial"/>
                          <a:ea typeface="Arial"/>
                          <a:cs typeface="Arial"/>
                          <a:sym typeface="Arial"/>
                        </a:rPr>
                        <a:t>NLP</a:t>
                      </a:r>
                      <a:endParaRPr sz="1100" u="none" strike="noStrike" cap="none" dirty="0"/>
                    </a:p>
                    <a:p>
                      <a:pPr algn="ctr"/>
                      <a:r>
                        <a:rPr lang="en-US" sz="2100" b="0" i="0" u="none" strike="noStrike" cap="none" dirty="0">
                          <a:solidFill>
                            <a:srgbClr val="FFFFFF"/>
                          </a:solidFill>
                          <a:latin typeface="Arial"/>
                          <a:cs typeface="Arial"/>
                          <a:sym typeface="Arial"/>
                        </a:rPr>
                        <a:t>Enabling machines to understand and generate human language.</a:t>
                      </a:r>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endParaRPr lang="en-US" sz="2999" u="none" strike="noStrike" cap="none" dirty="0">
                        <a:solidFill>
                          <a:srgbClr val="71CBEF"/>
                        </a:solidFill>
                        <a:latin typeface="Arial"/>
                        <a:ea typeface="Arial"/>
                        <a:cs typeface="Arial"/>
                        <a:sym typeface="Arial"/>
                      </a:endParaRPr>
                    </a:p>
                    <a:p>
                      <a:pPr marL="0" marR="0" lvl="0" indent="0" algn="ctr" rtl="0">
                        <a:lnSpc>
                          <a:spcPct val="140013"/>
                        </a:lnSpc>
                        <a:spcBef>
                          <a:spcPts val="0"/>
                        </a:spcBef>
                        <a:spcAft>
                          <a:spcPts val="0"/>
                        </a:spcAft>
                        <a:buNone/>
                      </a:pPr>
                      <a:r>
                        <a:rPr lang="en-US" sz="2999" u="none" strike="noStrike" cap="none" dirty="0">
                          <a:solidFill>
                            <a:srgbClr val="71CBEF"/>
                          </a:solidFill>
                          <a:latin typeface="Arial"/>
                          <a:ea typeface="Arial"/>
                          <a:cs typeface="Arial"/>
                          <a:sym typeface="Arial"/>
                        </a:rPr>
                        <a:t>Computer Vision</a:t>
                      </a:r>
                      <a:endParaRPr sz="1100" u="none" strike="noStrike" cap="none" dirty="0"/>
                    </a:p>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lang="en-US" sz="2100" b="0" i="0" u="none" strike="noStrike" cap="none" dirty="0">
                          <a:solidFill>
                            <a:srgbClr val="FFFFFF"/>
                          </a:solidFill>
                          <a:latin typeface="Arial"/>
                          <a:cs typeface="Arial"/>
                          <a:sym typeface="Arial"/>
                        </a:rPr>
                        <a:t>Interpreting and processing visual information like images and videos</a:t>
                      </a:r>
                    </a:p>
                    <a:p>
                      <a:pPr marL="0" marR="0" lvl="0" indent="0" algn="ctr" rtl="0">
                        <a:lnSpc>
                          <a:spcPct val="140000"/>
                        </a:lnSpc>
                        <a:spcBef>
                          <a:spcPts val="0"/>
                        </a:spcBef>
                        <a:spcAft>
                          <a:spcPts val="0"/>
                        </a:spcAft>
                        <a:buNone/>
                      </a:pPr>
                      <a:r>
                        <a:rPr lang="en-US" sz="2100" b="0" i="0" u="none" strike="noStrike" cap="none" dirty="0">
                          <a:solidFill>
                            <a:srgbClr val="FFFFFF"/>
                          </a:solidFill>
                          <a:latin typeface="Arial"/>
                          <a:ea typeface="Arial"/>
                          <a:cs typeface="Arial"/>
                          <a:sym typeface="Arial"/>
                        </a:rPr>
                        <a:t>.</a:t>
                      </a:r>
                      <a:endParaRPr sz="2100" b="0" i="0" u="none" strike="noStrike" cap="none" dirty="0">
                        <a:solidFill>
                          <a:srgbClr val="FFFFFF"/>
                        </a:solidFill>
                        <a:latin typeface="Arial"/>
                        <a:cs typeface="Arial"/>
                        <a:sym typeface="Arial"/>
                      </a:endParaRPr>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842375">
                <a:tc>
                  <a:txBody>
                    <a:bodyPr/>
                    <a:lstStyle/>
                    <a:p>
                      <a:pPr marL="0" marR="0" lvl="0" indent="0" algn="ctr" rtl="0">
                        <a:lnSpc>
                          <a:spcPct val="140013"/>
                        </a:lnSpc>
                        <a:spcBef>
                          <a:spcPts val="0"/>
                        </a:spcBef>
                        <a:spcAft>
                          <a:spcPts val="0"/>
                        </a:spcAft>
                        <a:buNone/>
                      </a:pPr>
                      <a:r>
                        <a:rPr lang="en-US" sz="2999" u="none" strike="noStrike" cap="none" dirty="0">
                          <a:solidFill>
                            <a:srgbClr val="71CBEF"/>
                          </a:solidFill>
                          <a:latin typeface="Arial"/>
                          <a:ea typeface="Arial"/>
                          <a:cs typeface="Arial"/>
                          <a:sym typeface="Arial"/>
                        </a:rPr>
                        <a:t>Robotics</a:t>
                      </a:r>
                      <a:endParaRPr sz="1100" u="none" strike="noStrike" cap="none" dirty="0"/>
                    </a:p>
                    <a:p>
                      <a:pPr algn="ctr"/>
                      <a:r>
                        <a:rPr lang="en-US" sz="2100" b="0" i="0" u="none" strike="noStrike" cap="none" dirty="0">
                          <a:solidFill>
                            <a:srgbClr val="FFFFFF"/>
                          </a:solidFill>
                          <a:latin typeface="Arial"/>
                          <a:cs typeface="Arial"/>
                          <a:sym typeface="Arial"/>
                        </a:rPr>
                        <a:t>Designing intelligent machines for physical tasks</a:t>
                      </a:r>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u="none" strike="noStrike" cap="none" dirty="0">
                          <a:solidFill>
                            <a:srgbClr val="71CBEF"/>
                          </a:solidFill>
                          <a:latin typeface="Arial"/>
                          <a:ea typeface="Arial"/>
                          <a:cs typeface="Arial"/>
                          <a:sym typeface="Arial"/>
                        </a:rPr>
                        <a:t>Expert Systems</a:t>
                      </a:r>
                      <a:endParaRPr sz="1100" u="none" strike="noStrike" cap="none" dirty="0"/>
                    </a:p>
                    <a:p>
                      <a:pPr algn="ctr"/>
                      <a:r>
                        <a:rPr lang="en-US" sz="2100" b="0" i="0" u="none" strike="noStrike" cap="none" dirty="0">
                          <a:solidFill>
                            <a:srgbClr val="FFFFFF"/>
                          </a:solidFill>
                          <a:latin typeface="Arial"/>
                          <a:cs typeface="Arial"/>
                          <a:sym typeface="Arial"/>
                        </a:rPr>
                        <a:t>AI that mimics human expertise in specific domains</a:t>
                      </a:r>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40013"/>
                        </a:lnSpc>
                        <a:spcBef>
                          <a:spcPts val="0"/>
                        </a:spcBef>
                        <a:spcAft>
                          <a:spcPts val="0"/>
                        </a:spcAft>
                        <a:buNone/>
                      </a:pPr>
                      <a:r>
                        <a:rPr lang="en-US" sz="2999" u="none" strike="noStrike" cap="none" dirty="0">
                          <a:solidFill>
                            <a:srgbClr val="71CBEF"/>
                          </a:solidFill>
                          <a:latin typeface="Arial"/>
                          <a:ea typeface="Arial"/>
                          <a:cs typeface="Arial"/>
                          <a:sym typeface="Arial"/>
                        </a:rPr>
                        <a:t>Automation</a:t>
                      </a:r>
                      <a:endParaRPr sz="1100" u="none" strike="noStrike" cap="none" dirty="0"/>
                    </a:p>
                    <a:p>
                      <a:pPr marL="0" marR="0" lvl="0" indent="0" algn="ctr" defTabSz="914400" rtl="0" eaLnBrk="1" fontAlgn="auto" latinLnBrk="0" hangingPunct="1">
                        <a:lnSpc>
                          <a:spcPct val="140000"/>
                        </a:lnSpc>
                        <a:spcBef>
                          <a:spcPts val="0"/>
                        </a:spcBef>
                        <a:spcAft>
                          <a:spcPts val="0"/>
                        </a:spcAft>
                        <a:buClr>
                          <a:srgbClr val="000000"/>
                        </a:buClr>
                        <a:buSzTx/>
                        <a:buFont typeface="Arial"/>
                        <a:buNone/>
                        <a:tabLst/>
                        <a:defRPr/>
                      </a:pPr>
                      <a:r>
                        <a:rPr lang="en-US" sz="2100" b="0" i="0" u="none" strike="noStrike" cap="none" dirty="0">
                          <a:solidFill>
                            <a:srgbClr val="FFFFFF"/>
                          </a:solidFill>
                          <a:latin typeface="Arial"/>
                          <a:cs typeface="Arial"/>
                          <a:sym typeface="Arial"/>
                        </a:rPr>
                        <a:t>Streamlining repetitive tasks across industries.</a:t>
                      </a:r>
                    </a:p>
                  </a:txBody>
                  <a:tcPr marL="190500" marR="190500" marT="190500" marB="1905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3" name="Google Shape;303;p24"/>
          <p:cNvSpPr txBox="1"/>
          <p:nvPr/>
        </p:nvSpPr>
        <p:spPr>
          <a:xfrm>
            <a:off x="4515305" y="1604178"/>
            <a:ext cx="9080017"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dirty="0">
                <a:solidFill>
                  <a:srgbClr val="FFFFFF"/>
                </a:solidFill>
                <a:latin typeface="Archivo Black"/>
                <a:sym typeface="Archivo Black"/>
              </a:rPr>
              <a:t>Scope of AI</a:t>
            </a:r>
            <a:endParaRPr dirty="0"/>
          </a:p>
        </p:txBody>
      </p:sp>
      <p:grpSp>
        <p:nvGrpSpPr>
          <p:cNvPr id="304" name="Google Shape;304;p24"/>
          <p:cNvGrpSpPr/>
          <p:nvPr/>
        </p:nvGrpSpPr>
        <p:grpSpPr>
          <a:xfrm>
            <a:off x="4033729" y="3707303"/>
            <a:ext cx="10087379" cy="390508"/>
            <a:chOff x="0" y="0"/>
            <a:chExt cx="13449838" cy="520677"/>
          </a:xfrm>
        </p:grpSpPr>
        <p:grpSp>
          <p:nvGrpSpPr>
            <p:cNvPr id="305" name="Google Shape;305;p24"/>
            <p:cNvGrpSpPr/>
            <p:nvPr/>
          </p:nvGrpSpPr>
          <p:grpSpPr>
            <a:xfrm>
              <a:off x="0" y="0"/>
              <a:ext cx="520677" cy="520677"/>
              <a:chOff x="0" y="0"/>
              <a:chExt cx="812800" cy="812800"/>
            </a:xfrm>
          </p:grpSpPr>
          <p:sp>
            <p:nvSpPr>
              <p:cNvPr id="306" name="Google Shape;30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8" name="Google Shape;308;p24"/>
            <p:cNvGrpSpPr/>
            <p:nvPr/>
          </p:nvGrpSpPr>
          <p:grpSpPr>
            <a:xfrm>
              <a:off x="6464580" y="0"/>
              <a:ext cx="520677" cy="520677"/>
              <a:chOff x="0" y="0"/>
              <a:chExt cx="812800" cy="812800"/>
            </a:xfrm>
          </p:grpSpPr>
          <p:sp>
            <p:nvSpPr>
              <p:cNvPr id="309" name="Google Shape;30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1" name="Google Shape;311;p24"/>
            <p:cNvGrpSpPr/>
            <p:nvPr/>
          </p:nvGrpSpPr>
          <p:grpSpPr>
            <a:xfrm>
              <a:off x="12929161" y="0"/>
              <a:ext cx="520677" cy="520677"/>
              <a:chOff x="0" y="0"/>
              <a:chExt cx="812800" cy="812800"/>
            </a:xfrm>
          </p:grpSpPr>
          <p:sp>
            <p:nvSpPr>
              <p:cNvPr id="312" name="Google Shape;31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14" name="Google Shape;314;p24"/>
          <p:cNvGrpSpPr/>
          <p:nvPr/>
        </p:nvGrpSpPr>
        <p:grpSpPr>
          <a:xfrm>
            <a:off x="4033729" y="6869770"/>
            <a:ext cx="10087379" cy="390508"/>
            <a:chOff x="0" y="0"/>
            <a:chExt cx="13449838" cy="520677"/>
          </a:xfrm>
        </p:grpSpPr>
        <p:grpSp>
          <p:nvGrpSpPr>
            <p:cNvPr id="315" name="Google Shape;315;p24"/>
            <p:cNvGrpSpPr/>
            <p:nvPr/>
          </p:nvGrpSpPr>
          <p:grpSpPr>
            <a:xfrm>
              <a:off x="0" y="0"/>
              <a:ext cx="520677" cy="520677"/>
              <a:chOff x="0" y="0"/>
              <a:chExt cx="812800" cy="812800"/>
            </a:xfrm>
          </p:grpSpPr>
          <p:sp>
            <p:nvSpPr>
              <p:cNvPr id="316" name="Google Shape;316;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8" name="Google Shape;318;p24"/>
            <p:cNvGrpSpPr/>
            <p:nvPr/>
          </p:nvGrpSpPr>
          <p:grpSpPr>
            <a:xfrm>
              <a:off x="6464580" y="0"/>
              <a:ext cx="520677" cy="520677"/>
              <a:chOff x="0" y="0"/>
              <a:chExt cx="812800" cy="812800"/>
            </a:xfrm>
          </p:grpSpPr>
          <p:sp>
            <p:nvSpPr>
              <p:cNvPr id="319" name="Google Shape;319;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1" name="Google Shape;321;p24"/>
            <p:cNvGrpSpPr/>
            <p:nvPr/>
          </p:nvGrpSpPr>
          <p:grpSpPr>
            <a:xfrm>
              <a:off x="12929161" y="0"/>
              <a:ext cx="520677" cy="520677"/>
              <a:chOff x="0" y="0"/>
              <a:chExt cx="812800" cy="812800"/>
            </a:xfrm>
          </p:grpSpPr>
          <p:sp>
            <p:nvSpPr>
              <p:cNvPr id="322" name="Google Shape;322;p2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9" y="-7096189"/>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19" name="Google Shape;119;p14"/>
          <p:cNvPicPr preferRelativeResize="0"/>
          <p:nvPr/>
        </p:nvPicPr>
        <p:blipFill rotWithShape="1">
          <a:blip r:embed="rId3">
            <a:alphaModFix/>
          </a:blip>
          <a:srcRect t="17335" b="17334"/>
          <a:stretch/>
        </p:blipFill>
        <p:spPr>
          <a:xfrm>
            <a:off x="11943001" y="1346371"/>
            <a:ext cx="5760569" cy="3763293"/>
          </a:xfrm>
          <a:prstGeom prst="rect">
            <a:avLst/>
          </a:prstGeom>
          <a:noFill/>
          <a:ln>
            <a:noFill/>
          </a:ln>
        </p:spPr>
      </p:pic>
      <p:pic>
        <p:nvPicPr>
          <p:cNvPr id="120" name="Google Shape;120;p14"/>
          <p:cNvPicPr preferRelativeResize="0"/>
          <p:nvPr/>
        </p:nvPicPr>
        <p:blipFill rotWithShape="1">
          <a:blip r:embed="rId3">
            <a:alphaModFix/>
          </a:blip>
          <a:srcRect t="17335" b="17334"/>
          <a:stretch/>
        </p:blipFill>
        <p:spPr>
          <a:xfrm>
            <a:off x="1623306" y="2065848"/>
            <a:ext cx="5760569" cy="3763293"/>
          </a:xfrm>
          <a:prstGeom prst="rect">
            <a:avLst/>
          </a:prstGeom>
          <a:noFill/>
          <a:ln>
            <a:noFill/>
          </a:ln>
        </p:spPr>
      </p:pic>
      <p:pic>
        <p:nvPicPr>
          <p:cNvPr id="121" name="Google Shape;121;p14"/>
          <p:cNvPicPr preferRelativeResize="0"/>
          <p:nvPr/>
        </p:nvPicPr>
        <p:blipFill rotWithShape="1">
          <a:blip r:embed="rId4">
            <a:alphaModFix/>
          </a:blip>
          <a:srcRect t="17484" b="17483"/>
          <a:stretch/>
        </p:blipFill>
        <p:spPr>
          <a:xfrm>
            <a:off x="6941875" y="755483"/>
            <a:ext cx="7604141" cy="4945071"/>
          </a:xfrm>
          <a:prstGeom prst="rect">
            <a:avLst/>
          </a:prstGeom>
          <a:noFill/>
          <a:ln>
            <a:noFill/>
          </a:ln>
        </p:spPr>
      </p:pic>
      <p:sp>
        <p:nvSpPr>
          <p:cNvPr id="122" name="Google Shape;122;p14"/>
          <p:cNvSpPr txBox="1"/>
          <p:nvPr/>
        </p:nvSpPr>
        <p:spPr>
          <a:xfrm>
            <a:off x="7383875" y="5553076"/>
            <a:ext cx="10570843" cy="221599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71CBEF"/>
                </a:solidFill>
                <a:latin typeface="Archivo Black"/>
                <a:ea typeface="Archivo Black"/>
                <a:cs typeface="Archivo Black"/>
                <a:sym typeface="Archivo Black"/>
              </a:rPr>
              <a:t>Welcome To </a:t>
            </a:r>
          </a:p>
          <a:p>
            <a:pPr marL="0" marR="0" lvl="0" indent="0" algn="ctr" rtl="0">
              <a:lnSpc>
                <a:spcPct val="120000"/>
              </a:lnSpc>
              <a:spcBef>
                <a:spcPts val="0"/>
              </a:spcBef>
              <a:spcAft>
                <a:spcPts val="0"/>
              </a:spcAft>
              <a:buNone/>
            </a:pPr>
            <a:r>
              <a:rPr lang="en-US" sz="6000" b="0" i="0" u="none" strike="noStrike" cap="none" dirty="0">
                <a:solidFill>
                  <a:srgbClr val="71CBEF"/>
                </a:solidFill>
                <a:latin typeface="Archivo Black"/>
                <a:ea typeface="Archivo Black"/>
                <a:cs typeface="Archivo Black"/>
                <a:sym typeface="Archivo Black"/>
              </a:rPr>
              <a:t>HCIA-AI Certification</a:t>
            </a:r>
            <a:endParaRPr sz="1050" dirty="0"/>
          </a:p>
        </p:txBody>
      </p:sp>
      <p:sp>
        <p:nvSpPr>
          <p:cNvPr id="123" name="Google Shape;123;p14"/>
          <p:cNvSpPr txBox="1"/>
          <p:nvPr/>
        </p:nvSpPr>
        <p:spPr>
          <a:xfrm>
            <a:off x="7585853" y="7769067"/>
            <a:ext cx="9715039" cy="21005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dirty="0">
                <a:solidFill>
                  <a:srgbClr val="FFFFFF"/>
                </a:solidFill>
                <a:latin typeface="Arial"/>
                <a:ea typeface="Arial"/>
                <a:cs typeface="Arial"/>
                <a:sym typeface="Arial"/>
              </a:rPr>
              <a:t>I’m Abubakar</a:t>
            </a:r>
            <a:r>
              <a:rPr lang="en-US" sz="3500" dirty="0">
                <a:solidFill>
                  <a:srgbClr val="FFFFFF"/>
                </a:solidFill>
              </a:rPr>
              <a:t>.</a:t>
            </a:r>
          </a:p>
          <a:p>
            <a:pPr marL="0" marR="0" lvl="0" indent="0" algn="ctr" rtl="0">
              <a:lnSpc>
                <a:spcPct val="130000"/>
              </a:lnSpc>
              <a:spcBef>
                <a:spcPts val="0"/>
              </a:spcBef>
              <a:spcAft>
                <a:spcPts val="0"/>
              </a:spcAft>
              <a:buNone/>
            </a:pPr>
            <a:r>
              <a:rPr lang="en-US" sz="3500" dirty="0">
                <a:solidFill>
                  <a:srgbClr val="FFFFFF"/>
                </a:solidFill>
              </a:rPr>
              <a:t>Huawei Certified ICT Associate-AI Trainer</a:t>
            </a:r>
          </a:p>
          <a:p>
            <a:pPr marL="0" marR="0" lvl="0" indent="0" algn="ctr" rtl="0">
              <a:lnSpc>
                <a:spcPct val="130000"/>
              </a:lnSpc>
              <a:spcBef>
                <a:spcPts val="0"/>
              </a:spcBef>
              <a:spcAft>
                <a:spcPts val="0"/>
              </a:spcAft>
              <a:buNone/>
            </a:pPr>
            <a:r>
              <a:rPr lang="en-US" sz="3500" dirty="0">
                <a:solidFill>
                  <a:srgbClr val="FFFFFF"/>
                </a:solidFill>
              </a:rPr>
              <a:t>Full-stack AI Engineer, MS in WSN</a:t>
            </a:r>
            <a:endParaRPr dirty="0"/>
          </a:p>
        </p:txBody>
      </p:sp>
      <p:pic>
        <p:nvPicPr>
          <p:cNvPr id="3" name="Picture 2">
            <a:extLst>
              <a:ext uri="{FF2B5EF4-FFF2-40B4-BE49-F238E27FC236}">
                <a16:creationId xmlns:a16="http://schemas.microsoft.com/office/drawing/2014/main" id="{49A06C9B-A364-CA6F-642E-291C9E009497}"/>
              </a:ext>
            </a:extLst>
          </p:cNvPr>
          <p:cNvPicPr>
            <a:picLocks noChangeAspect="1"/>
          </p:cNvPicPr>
          <p:nvPr/>
        </p:nvPicPr>
        <p:blipFill>
          <a:blip r:embed="rId5"/>
          <a:stretch>
            <a:fillRect/>
          </a:stretch>
        </p:blipFill>
        <p:spPr>
          <a:xfrm>
            <a:off x="1623301" y="1711986"/>
            <a:ext cx="5308726" cy="71431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772CC0-A365-8B67-EA9E-C84F5A5F798A}"/>
              </a:ext>
            </a:extLst>
          </p:cNvPr>
          <p:cNvSpPr>
            <a:spLocks noGrp="1"/>
          </p:cNvSpPr>
          <p:nvPr>
            <p:ph type="title"/>
          </p:nvPr>
        </p:nvSpPr>
        <p:spPr/>
        <p:txBody>
          <a:bodyPr/>
          <a:lstStyle/>
          <a:p>
            <a:r>
              <a:rPr lang="en-US" dirty="0"/>
              <a:t>Difference between AI, Machine Learning and Deep Learning</a:t>
            </a:r>
          </a:p>
        </p:txBody>
      </p:sp>
      <p:pic>
        <p:nvPicPr>
          <p:cNvPr id="8" name="Picture Placeholder 7" descr="A low angle view of tall buildings">
            <a:extLst>
              <a:ext uri="{FF2B5EF4-FFF2-40B4-BE49-F238E27FC236}">
                <a16:creationId xmlns:a16="http://schemas.microsoft.com/office/drawing/2014/main" id="{D24D9590-5A4E-FE7F-83D6-3CBCB27BACF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4738687"/>
            <a:ext cx="6866195" cy="5548313"/>
          </a:xfrm>
        </p:spPr>
      </p:pic>
      <p:sp>
        <p:nvSpPr>
          <p:cNvPr id="6" name="Content Placeholder 5">
            <a:extLst>
              <a:ext uri="{FF2B5EF4-FFF2-40B4-BE49-F238E27FC236}">
                <a16:creationId xmlns:a16="http://schemas.microsoft.com/office/drawing/2014/main" id="{5469D249-34C3-C482-7691-9B2D9A143F3A}"/>
              </a:ext>
            </a:extLst>
          </p:cNvPr>
          <p:cNvSpPr>
            <a:spLocks noGrp="1"/>
          </p:cNvSpPr>
          <p:nvPr>
            <p:ph sz="quarter" idx="16"/>
          </p:nvPr>
        </p:nvSpPr>
        <p:spPr/>
        <p:txBody>
          <a:bodyPr>
            <a:normAutofit lnSpcReduction="10000"/>
          </a:bodyPr>
          <a:lstStyle/>
          <a:p>
            <a:pPr>
              <a:buNone/>
            </a:pPr>
            <a:r>
              <a:rPr lang="en-US" sz="2800" b="1" dirty="0">
                <a:effectLst/>
              </a:rPr>
              <a:t>AI (Artificial Intelligence)</a:t>
            </a:r>
            <a:r>
              <a:rPr lang="en-US" sz="2800" dirty="0">
                <a:effectLst/>
              </a:rPr>
              <a:t> is the broad field of creating systems that mimic human intelligence, such as reasoning, problem-solving, and decision-making.</a:t>
            </a:r>
          </a:p>
          <a:p>
            <a:pPr>
              <a:buNone/>
            </a:pPr>
            <a:endParaRPr lang="en-US" sz="2800" b="1" dirty="0">
              <a:effectLst/>
            </a:endParaRPr>
          </a:p>
          <a:p>
            <a:pPr>
              <a:buNone/>
            </a:pPr>
            <a:r>
              <a:rPr lang="en-US" sz="2800" b="1" dirty="0">
                <a:effectLst/>
              </a:rPr>
              <a:t>Machine Learning (ML)</a:t>
            </a:r>
            <a:r>
              <a:rPr lang="en-US" sz="2800" dirty="0">
                <a:effectLst/>
              </a:rPr>
              <a:t> is a subset of AI, where algorithms learn patterns from data to make predictions or decisions without explicit programming.</a:t>
            </a:r>
          </a:p>
          <a:p>
            <a:pPr>
              <a:buNone/>
            </a:pPr>
            <a:endParaRPr lang="en-US" sz="2800" b="1" dirty="0">
              <a:effectLst/>
            </a:endParaRPr>
          </a:p>
          <a:p>
            <a:pPr>
              <a:buNone/>
            </a:pPr>
            <a:r>
              <a:rPr lang="en-US" sz="2800" b="1" dirty="0">
                <a:effectLst/>
              </a:rPr>
              <a:t>Deep Learning (DL)</a:t>
            </a:r>
            <a:r>
              <a:rPr lang="en-US" sz="2800" dirty="0">
                <a:effectLst/>
              </a:rPr>
              <a:t> is a specialized subset of ML, using neural networks with multiple layers to process complex data, like images or speech, achieving high accuracy in tasks like recognition and generation.</a:t>
            </a:r>
          </a:p>
          <a:p>
            <a:endParaRPr lang="en-US" sz="2800" b="1" dirty="0">
              <a:effectLst/>
            </a:endParaRPr>
          </a:p>
          <a:p>
            <a:r>
              <a:rPr lang="en-US" sz="2800" b="1" dirty="0">
                <a:effectLst/>
              </a:rPr>
              <a:t>Relationship</a:t>
            </a:r>
            <a:r>
              <a:rPr lang="en-US" sz="2800" dirty="0">
                <a:effectLst/>
              </a:rPr>
              <a:t>: AI encompasses ML, which includes DL as a more advanced technique leveraging neural networks for complex tasks.</a:t>
            </a:r>
          </a:p>
        </p:txBody>
      </p:sp>
      <p:sp>
        <p:nvSpPr>
          <p:cNvPr id="3" name="Slide Number Placeholder 2">
            <a:extLst>
              <a:ext uri="{FF2B5EF4-FFF2-40B4-BE49-F238E27FC236}">
                <a16:creationId xmlns:a16="http://schemas.microsoft.com/office/drawing/2014/main" id="{EC63A608-904D-88FA-EBB4-49403924EEE6}"/>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
        <p:nvSpPr>
          <p:cNvPr id="4" name="Date Placeholder 3">
            <a:extLst>
              <a:ext uri="{FF2B5EF4-FFF2-40B4-BE49-F238E27FC236}">
                <a16:creationId xmlns:a16="http://schemas.microsoft.com/office/drawing/2014/main" id="{3DB779A0-27E4-B632-3A06-707A14EEC956}"/>
              </a:ext>
            </a:extLst>
          </p:cNvPr>
          <p:cNvSpPr>
            <a:spLocks noGrp="1"/>
          </p:cNvSpPr>
          <p:nvPr>
            <p:ph type="dt" sz="half" idx="14"/>
          </p:nvPr>
        </p:nvSpPr>
        <p:spPr/>
        <p:txBody>
          <a:bodyPr/>
          <a:lstStyle/>
          <a:p>
            <a:fld id="{3D157344-9CC7-412D-8C20-072BE86D5A11}" type="datetime1">
              <a:rPr lang="en-US" smtClean="0"/>
              <a:t>6/21/2025</a:t>
            </a:fld>
            <a:endParaRPr lang="en-US" dirty="0"/>
          </a:p>
        </p:txBody>
      </p:sp>
    </p:spTree>
    <p:extLst>
      <p:ext uri="{BB962C8B-B14F-4D97-AF65-F5344CB8AC3E}">
        <p14:creationId xmlns:p14="http://schemas.microsoft.com/office/powerpoint/2010/main" val="316207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grpSp>
        <p:nvGrpSpPr>
          <p:cNvPr id="191" name="Google Shape;191;p19"/>
          <p:cNvGrpSpPr/>
          <p:nvPr/>
        </p:nvGrpSpPr>
        <p:grpSpPr>
          <a:xfrm>
            <a:off x="1213221" y="670320"/>
            <a:ext cx="16173852" cy="8587980"/>
            <a:chOff x="0" y="-47625"/>
            <a:chExt cx="4259780" cy="2261855"/>
          </a:xfrm>
        </p:grpSpPr>
        <p:sp>
          <p:nvSpPr>
            <p:cNvPr id="192" name="Google Shape;192;p19"/>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94" name="Google Shape;194;p19"/>
          <p:cNvPicPr preferRelativeResize="0"/>
          <p:nvPr/>
        </p:nvPicPr>
        <p:blipFill rotWithShape="1">
          <a:blip r:embed="rId3">
            <a:alphaModFix/>
          </a:blip>
          <a:srcRect t="17121" b="17121"/>
          <a:stretch/>
        </p:blipFill>
        <p:spPr>
          <a:xfrm>
            <a:off x="0" y="4489373"/>
            <a:ext cx="6032500" cy="5797627"/>
          </a:xfrm>
          <a:prstGeom prst="rect">
            <a:avLst/>
          </a:prstGeom>
          <a:noFill/>
          <a:ln>
            <a:noFill/>
          </a:ln>
        </p:spPr>
      </p:pic>
      <p:pic>
        <p:nvPicPr>
          <p:cNvPr id="195" name="Google Shape;195;p19"/>
          <p:cNvPicPr preferRelativeResize="0"/>
          <p:nvPr/>
        </p:nvPicPr>
        <p:blipFill rotWithShape="1">
          <a:blip r:embed="rId4">
            <a:alphaModFix/>
          </a:blip>
          <a:srcRect t="17121" b="17121"/>
          <a:stretch/>
        </p:blipFill>
        <p:spPr>
          <a:xfrm>
            <a:off x="6127750" y="4489373"/>
            <a:ext cx="6032500" cy="5797627"/>
          </a:xfrm>
          <a:prstGeom prst="rect">
            <a:avLst/>
          </a:prstGeom>
          <a:noFill/>
          <a:ln>
            <a:noFill/>
          </a:ln>
        </p:spPr>
      </p:pic>
      <p:pic>
        <p:nvPicPr>
          <p:cNvPr id="196" name="Google Shape;196;p19"/>
          <p:cNvPicPr preferRelativeResize="0"/>
          <p:nvPr/>
        </p:nvPicPr>
        <p:blipFill rotWithShape="1">
          <a:blip r:embed="rId5">
            <a:alphaModFix/>
          </a:blip>
          <a:srcRect t="17121" b="17121"/>
          <a:stretch/>
        </p:blipFill>
        <p:spPr>
          <a:xfrm>
            <a:off x="12255500" y="4489373"/>
            <a:ext cx="6032500" cy="5797627"/>
          </a:xfrm>
          <a:prstGeom prst="rect">
            <a:avLst/>
          </a:prstGeom>
          <a:noFill/>
          <a:ln>
            <a:noFill/>
          </a:ln>
        </p:spPr>
      </p:pic>
      <p:sp>
        <p:nvSpPr>
          <p:cNvPr id="197" name="Google Shape;197;p19"/>
          <p:cNvSpPr txBox="1"/>
          <p:nvPr/>
        </p:nvSpPr>
        <p:spPr>
          <a:xfrm>
            <a:off x="4831779" y="1412087"/>
            <a:ext cx="9843538"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dirty="0">
                <a:solidFill>
                  <a:srgbClr val="FFFFFF"/>
                </a:solidFill>
                <a:latin typeface="Archivo Black"/>
                <a:ea typeface="Archivo Black"/>
                <a:cs typeface="Archivo Black"/>
                <a:sym typeface="Archivo Black"/>
              </a:rPr>
              <a:t>About AI</a:t>
            </a:r>
            <a:endParaRPr dirty="0"/>
          </a:p>
        </p:txBody>
      </p:sp>
      <p:sp>
        <p:nvSpPr>
          <p:cNvPr id="198" name="Google Shape;198;p19"/>
          <p:cNvSpPr txBox="1"/>
          <p:nvPr/>
        </p:nvSpPr>
        <p:spPr>
          <a:xfrm>
            <a:off x="2616965" y="3016994"/>
            <a:ext cx="13054070" cy="920252"/>
          </a:xfrm>
          <a:prstGeom prst="rect">
            <a:avLst/>
          </a:prstGeom>
          <a:noFill/>
          <a:ln>
            <a:noFill/>
          </a:ln>
        </p:spPr>
        <p:txBody>
          <a:bodyPr spcFirstLastPara="1" wrap="square" lIns="0" tIns="0" rIns="0" bIns="0" anchor="t" anchorCtr="0">
            <a:spAutoFit/>
          </a:bodyPr>
          <a:lstStyle/>
          <a:p>
            <a:pPr algn="ctr">
              <a:lnSpc>
                <a:spcPct val="130000"/>
              </a:lnSpc>
            </a:pPr>
            <a:r>
              <a:rPr lang="en-US" sz="3200" dirty="0">
                <a:solidFill>
                  <a:srgbClr val="FFFFFF"/>
                </a:solidFill>
              </a:rPr>
              <a:t>Major Schools of Thought in Artificial Intelligence</a:t>
            </a:r>
          </a:p>
          <a:p>
            <a:pPr marL="0" marR="0" lvl="0" indent="0" algn="ctr" rtl="0">
              <a:lnSpc>
                <a:spcPct val="130000"/>
              </a:lnSpc>
              <a:spcBef>
                <a:spcPts val="0"/>
              </a:spcBef>
              <a:spcAft>
                <a:spcPts val="0"/>
              </a:spcAft>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BD0B658-C1EB-37C4-71B3-B650A4EB45FE}"/>
              </a:ext>
            </a:extLst>
          </p:cNvPr>
          <p:cNvGraphicFramePr>
            <a:graphicFrameLocks noGrp="1"/>
          </p:cNvGraphicFramePr>
          <p:nvPr>
            <p:extLst>
              <p:ext uri="{D42A27DB-BD31-4B8C-83A1-F6EECF244321}">
                <p14:modId xmlns:p14="http://schemas.microsoft.com/office/powerpoint/2010/main" val="3333067331"/>
              </p:ext>
            </p:extLst>
          </p:nvPr>
        </p:nvGraphicFramePr>
        <p:xfrm>
          <a:off x="582705" y="1867945"/>
          <a:ext cx="17122590" cy="8164506"/>
        </p:xfrm>
        <a:graphic>
          <a:graphicData uri="http://schemas.openxmlformats.org/drawingml/2006/table">
            <a:tbl>
              <a:tblPr firstRow="1" bandRow="1">
                <a:tableStyleId>{AF606853-7671-496A-8E4F-DF71F8EC918B}</a:tableStyleId>
              </a:tblPr>
              <a:tblGrid>
                <a:gridCol w="3424518">
                  <a:extLst>
                    <a:ext uri="{9D8B030D-6E8A-4147-A177-3AD203B41FA5}">
                      <a16:colId xmlns:a16="http://schemas.microsoft.com/office/drawing/2014/main" val="951666495"/>
                    </a:ext>
                  </a:extLst>
                </a:gridCol>
                <a:gridCol w="3424518">
                  <a:extLst>
                    <a:ext uri="{9D8B030D-6E8A-4147-A177-3AD203B41FA5}">
                      <a16:colId xmlns:a16="http://schemas.microsoft.com/office/drawing/2014/main" val="3707315403"/>
                    </a:ext>
                  </a:extLst>
                </a:gridCol>
                <a:gridCol w="3424518">
                  <a:extLst>
                    <a:ext uri="{9D8B030D-6E8A-4147-A177-3AD203B41FA5}">
                      <a16:colId xmlns:a16="http://schemas.microsoft.com/office/drawing/2014/main" val="2520170186"/>
                    </a:ext>
                  </a:extLst>
                </a:gridCol>
                <a:gridCol w="3424518">
                  <a:extLst>
                    <a:ext uri="{9D8B030D-6E8A-4147-A177-3AD203B41FA5}">
                      <a16:colId xmlns:a16="http://schemas.microsoft.com/office/drawing/2014/main" val="1543439939"/>
                    </a:ext>
                  </a:extLst>
                </a:gridCol>
                <a:gridCol w="3424518">
                  <a:extLst>
                    <a:ext uri="{9D8B030D-6E8A-4147-A177-3AD203B41FA5}">
                      <a16:colId xmlns:a16="http://schemas.microsoft.com/office/drawing/2014/main" val="3229153577"/>
                    </a:ext>
                  </a:extLst>
                </a:gridCol>
              </a:tblGrid>
              <a:tr h="454152">
                <a:tc>
                  <a:txBody>
                    <a:bodyPr/>
                    <a:lstStyle/>
                    <a:p>
                      <a:r>
                        <a:rPr lang="en-US" sz="2000" dirty="0">
                          <a:solidFill>
                            <a:schemeClr val="bg1"/>
                          </a:solidFill>
                        </a:rPr>
                        <a:t>School of Thoughts</a:t>
                      </a:r>
                    </a:p>
                  </a:txBody>
                  <a:tcPr/>
                </a:tc>
                <a:tc>
                  <a:txBody>
                    <a:bodyPr/>
                    <a:lstStyle/>
                    <a:p>
                      <a:r>
                        <a:rPr lang="en-US" sz="2000" dirty="0">
                          <a:solidFill>
                            <a:schemeClr val="bg1"/>
                          </a:solidFill>
                        </a:rPr>
                        <a:t>Core Principals</a:t>
                      </a:r>
                    </a:p>
                  </a:txBody>
                  <a:tcPr/>
                </a:tc>
                <a:tc>
                  <a:txBody>
                    <a:bodyPr/>
                    <a:lstStyle/>
                    <a:p>
                      <a:r>
                        <a:rPr lang="en-US" sz="2000" dirty="0">
                          <a:solidFill>
                            <a:schemeClr val="bg1"/>
                          </a:solidFill>
                        </a:rPr>
                        <a:t>Strengths</a:t>
                      </a:r>
                    </a:p>
                  </a:txBody>
                  <a:tcPr/>
                </a:tc>
                <a:tc>
                  <a:txBody>
                    <a:bodyPr/>
                    <a:lstStyle/>
                    <a:p>
                      <a:r>
                        <a:rPr lang="en-US" sz="2000" dirty="0">
                          <a:solidFill>
                            <a:schemeClr val="bg1"/>
                          </a:solidFill>
                        </a:rPr>
                        <a:t>Limitations</a:t>
                      </a:r>
                    </a:p>
                  </a:txBody>
                  <a:tcPr/>
                </a:tc>
                <a:tc>
                  <a:txBody>
                    <a:bodyPr/>
                    <a:lstStyle/>
                    <a:p>
                      <a:r>
                        <a:rPr lang="en-US" sz="2000" dirty="0">
                          <a:solidFill>
                            <a:schemeClr val="bg1"/>
                          </a:solidFill>
                        </a:rPr>
                        <a:t>Example Applications </a:t>
                      </a:r>
                    </a:p>
                  </a:txBody>
                  <a:tcPr/>
                </a:tc>
                <a:extLst>
                  <a:ext uri="{0D108BD9-81ED-4DB2-BD59-A6C34878D82A}">
                    <a16:rowId xmlns:a16="http://schemas.microsoft.com/office/drawing/2014/main" val="4082503389"/>
                  </a:ext>
                </a:extLst>
              </a:tr>
              <a:tr h="11571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Symbolic AI (GOFAI)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Uses symbols and explicit rules for knowledge representation and logical reasoning.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Transparent, interpretable; effective for structured, rule-based tasks.</a:t>
                      </a:r>
                    </a:p>
                    <a:p>
                      <a:endParaRPr lang="en-US" sz="2000" dirty="0">
                        <a:solidFill>
                          <a:schemeClr val="bg1"/>
                        </a:solidFill>
                      </a:endParaRPr>
                    </a:p>
                  </a:txBody>
                  <a:tcPr/>
                </a:tc>
                <a:tc>
                  <a:txBody>
                    <a:bodyPr/>
                    <a:lstStyle/>
                    <a:p>
                      <a:r>
                        <a:rPr lang="en-US" sz="2000" dirty="0">
                          <a:solidFill>
                            <a:schemeClr val="bg1"/>
                          </a:solidFill>
                        </a:rPr>
                        <a:t>Struggles with scalability, ambiguity, and perception tasks; labor-intensive</a:t>
                      </a:r>
                    </a:p>
                  </a:txBody>
                  <a:tcPr/>
                </a:tc>
                <a:tc>
                  <a:txBody>
                    <a:bodyPr/>
                    <a:lstStyle/>
                    <a:p>
                      <a:r>
                        <a:rPr lang="en-US" sz="2000" dirty="0">
                          <a:solidFill>
                            <a:schemeClr val="bg1"/>
                          </a:solidFill>
                        </a:rPr>
                        <a:t>Expert systems (e.g., MYCIN), chess engines</a:t>
                      </a:r>
                    </a:p>
                  </a:txBody>
                  <a:tcPr/>
                </a:tc>
                <a:extLst>
                  <a:ext uri="{0D108BD9-81ED-4DB2-BD59-A6C34878D82A}">
                    <a16:rowId xmlns:a16="http://schemas.microsoft.com/office/drawing/2014/main" val="1768742095"/>
                  </a:ext>
                </a:extLst>
              </a:tr>
              <a:tr h="11571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Connectionism</a:t>
                      </a:r>
                    </a:p>
                  </a:txBody>
                  <a:tcPr/>
                </a:tc>
                <a:tc>
                  <a:txBody>
                    <a:bodyPr/>
                    <a:lstStyle/>
                    <a:p>
                      <a:r>
                        <a:rPr lang="en-US" sz="2000" dirty="0">
                          <a:solidFill>
                            <a:schemeClr val="bg1"/>
                          </a:solidFill>
                        </a:rPr>
                        <a:t>Neural networks learn patterns from data via interconnected nodes and optimization</a:t>
                      </a:r>
                    </a:p>
                  </a:txBody>
                  <a:tcPr/>
                </a:tc>
                <a:tc>
                  <a:txBody>
                    <a:bodyPr/>
                    <a:lstStyle/>
                    <a:p>
                      <a:r>
                        <a:rPr lang="en-US" sz="2000" dirty="0">
                          <a:solidFill>
                            <a:schemeClr val="bg1"/>
                          </a:solidFill>
                        </a:rPr>
                        <a:t>Excels in pattern recognition, scales with data, handles unstructured inputs</a:t>
                      </a:r>
                    </a:p>
                  </a:txBody>
                  <a:tcPr/>
                </a:tc>
                <a:tc>
                  <a:txBody>
                    <a:bodyPr/>
                    <a:lstStyle/>
                    <a:p>
                      <a:r>
                        <a:rPr lang="en-US" sz="2000" dirty="0">
                          <a:solidFill>
                            <a:schemeClr val="bg1"/>
                          </a:solidFill>
                        </a:rPr>
                        <a:t>Black-box nature, data/compute-intensive, vulnerable to adversarial examples</a:t>
                      </a:r>
                    </a:p>
                  </a:txBody>
                  <a:tcPr/>
                </a:tc>
                <a:tc>
                  <a:txBody>
                    <a:bodyPr/>
                    <a:lstStyle/>
                    <a:p>
                      <a:r>
                        <a:rPr lang="en-US" sz="2000" dirty="0">
                          <a:solidFill>
                            <a:schemeClr val="bg1"/>
                          </a:solidFill>
                        </a:rPr>
                        <a:t>| Image recognition, NLP (e.g., GPT, BERT).</a:t>
                      </a:r>
                    </a:p>
                  </a:txBody>
                  <a:tcPr/>
                </a:tc>
                <a:extLst>
                  <a:ext uri="{0D108BD9-81ED-4DB2-BD59-A6C34878D82A}">
                    <a16:rowId xmlns:a16="http://schemas.microsoft.com/office/drawing/2014/main" val="768638653"/>
                  </a:ext>
                </a:extLst>
              </a:tr>
              <a:tr h="11571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Bayesian AI</a:t>
                      </a:r>
                    </a:p>
                  </a:txBody>
                  <a:tcPr/>
                </a:tc>
                <a:tc>
                  <a:txBody>
                    <a:bodyPr/>
                    <a:lstStyle/>
                    <a:p>
                      <a:r>
                        <a:rPr lang="en-US" sz="2000" dirty="0">
                          <a:solidFill>
                            <a:schemeClr val="bg1"/>
                          </a:solidFill>
                        </a:rPr>
                        <a:t>Probabilistic reasoning using Bayes’ theorem to manage uncertainty and inference</a:t>
                      </a:r>
                    </a:p>
                  </a:txBody>
                  <a:tcPr/>
                </a:tc>
                <a:tc>
                  <a:txBody>
                    <a:bodyPr/>
                    <a:lstStyle/>
                    <a:p>
                      <a:r>
                        <a:rPr lang="en-US" sz="2000" dirty="0">
                          <a:solidFill>
                            <a:schemeClr val="bg1"/>
                          </a:solidFill>
                        </a:rPr>
                        <a:t>Robust for noisy data, interpretable probabilities, handles uncertainty</a:t>
                      </a:r>
                    </a:p>
                  </a:txBody>
                  <a:tcPr/>
                </a:tc>
                <a:tc>
                  <a:txBody>
                    <a:bodyPr/>
                    <a:lstStyle/>
                    <a:p>
                      <a:r>
                        <a:rPr lang="en-US" sz="2000" dirty="0">
                          <a:solidFill>
                            <a:schemeClr val="bg1"/>
                          </a:solidFill>
                        </a:rPr>
                        <a:t>Computationally intensive, needs accurate priors, less suited for deep learning. </a:t>
                      </a:r>
                    </a:p>
                  </a:txBody>
                  <a:tcPr/>
                </a:tc>
                <a:tc>
                  <a:txBody>
                    <a:bodyPr/>
                    <a:lstStyle/>
                    <a:p>
                      <a:r>
                        <a:rPr lang="en-US" sz="2000" dirty="0">
                          <a:solidFill>
                            <a:schemeClr val="bg1"/>
                          </a:solidFill>
                        </a:rPr>
                        <a:t>Robotics, medical diagnosis, spam filtering</a:t>
                      </a:r>
                    </a:p>
                  </a:txBody>
                  <a:tcPr/>
                </a:tc>
                <a:extLst>
                  <a:ext uri="{0D108BD9-81ED-4DB2-BD59-A6C34878D82A}">
                    <a16:rowId xmlns:a16="http://schemas.microsoft.com/office/drawing/2014/main" val="1040632360"/>
                  </a:ext>
                </a:extLst>
              </a:tr>
              <a:tr h="11571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Evolutionary AI</a:t>
                      </a:r>
                    </a:p>
                  </a:txBody>
                  <a:tcPr/>
                </a:tc>
                <a:tc>
                  <a:txBody>
                    <a:bodyPr/>
                    <a:lstStyle/>
                    <a:p>
                      <a:r>
                        <a:rPr lang="en-US" sz="2000" dirty="0">
                          <a:solidFill>
                            <a:schemeClr val="bg1"/>
                          </a:solidFill>
                        </a:rPr>
                        <a:t>Mimics biological evolution with population-based optimization and fitness functions</a:t>
                      </a:r>
                    </a:p>
                  </a:txBody>
                  <a:tcPr/>
                </a:tc>
                <a:tc>
                  <a:txBody>
                    <a:bodyPr/>
                    <a:lstStyle/>
                    <a:p>
                      <a:r>
                        <a:rPr lang="en-US" sz="2000" dirty="0">
                          <a:solidFill>
                            <a:schemeClr val="bg1"/>
                          </a:solidFill>
                        </a:rPr>
                        <a:t>Finds novel solutions, robust for complex optimization, no need for gradients.</a:t>
                      </a:r>
                    </a:p>
                  </a:txBody>
                  <a:tcPr/>
                </a:tc>
                <a:tc>
                  <a:txBody>
                    <a:bodyPr/>
                    <a:lstStyle/>
                    <a:p>
                      <a:r>
                        <a:rPr lang="en-US" sz="2000" dirty="0">
                          <a:solidFill>
                            <a:schemeClr val="bg1"/>
                          </a:solidFill>
                        </a:rPr>
                        <a:t>Slow, computationally expensive, requires parameter tuning</a:t>
                      </a:r>
                    </a:p>
                  </a:txBody>
                  <a:tcPr/>
                </a:tc>
                <a:tc>
                  <a:txBody>
                    <a:bodyPr/>
                    <a:lstStyle/>
                    <a:p>
                      <a:r>
                        <a:rPr lang="en-US" sz="2000" dirty="0">
                          <a:solidFill>
                            <a:schemeClr val="bg1"/>
                          </a:solidFill>
                        </a:rPr>
                        <a:t>Neural architecture search, optimization</a:t>
                      </a:r>
                    </a:p>
                  </a:txBody>
                  <a:tcPr/>
                </a:tc>
                <a:extLst>
                  <a:ext uri="{0D108BD9-81ED-4DB2-BD59-A6C34878D82A}">
                    <a16:rowId xmlns:a16="http://schemas.microsoft.com/office/drawing/2014/main" val="1618215622"/>
                  </a:ext>
                </a:extLst>
              </a:tr>
              <a:tr h="11571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effectLst/>
                        </a:rPr>
                        <a:t>Behavior-Based AI</a:t>
                      </a:r>
                    </a:p>
                  </a:txBody>
                  <a:tcPr/>
                </a:tc>
                <a:tc>
                  <a:txBody>
                    <a:bodyPr/>
                    <a:lstStyle/>
                    <a:p>
                      <a:r>
                        <a:rPr lang="en-US" sz="2000" dirty="0">
                          <a:solidFill>
                            <a:schemeClr val="bg1"/>
                          </a:solidFill>
                        </a:rPr>
                        <a:t>Reactive systems with modular behaviors interacting in real-world environments</a:t>
                      </a:r>
                    </a:p>
                  </a:txBody>
                  <a:tcPr/>
                </a:tc>
                <a:tc>
                  <a:txBody>
                    <a:bodyPr/>
                    <a:lstStyle/>
                    <a:p>
                      <a:r>
                        <a:rPr lang="en-US" sz="2000" dirty="0">
                          <a:solidFill>
                            <a:schemeClr val="bg1"/>
                          </a:solidFill>
                        </a:rPr>
                        <a:t>Adaptive, efficient for real-time tasks, robust in dynamic settings</a:t>
                      </a:r>
                    </a:p>
                  </a:txBody>
                  <a:tcPr/>
                </a:tc>
                <a:tc>
                  <a:txBody>
                    <a:bodyPr/>
                    <a:lstStyle/>
                    <a:p>
                      <a:r>
                        <a:rPr lang="en-US" sz="2000" dirty="0">
                          <a:solidFill>
                            <a:schemeClr val="bg1"/>
                          </a:solidFill>
                        </a:rPr>
                        <a:t>Limited for planning or abstract reasoning, potential behavior conflicts</a:t>
                      </a:r>
                    </a:p>
                  </a:txBody>
                  <a:tcPr/>
                </a:tc>
                <a:tc>
                  <a:txBody>
                    <a:bodyPr/>
                    <a:lstStyle/>
                    <a:p>
                      <a:r>
                        <a:rPr lang="en-US" sz="2000" dirty="0">
                          <a:solidFill>
                            <a:schemeClr val="bg1"/>
                          </a:solidFill>
                        </a:rPr>
                        <a:t>Robotic navigation, obstacle avoidance</a:t>
                      </a:r>
                    </a:p>
                  </a:txBody>
                  <a:tcPr/>
                </a:tc>
                <a:extLst>
                  <a:ext uri="{0D108BD9-81ED-4DB2-BD59-A6C34878D82A}">
                    <a16:rowId xmlns:a16="http://schemas.microsoft.com/office/drawing/2014/main" val="102349248"/>
                  </a:ext>
                </a:extLst>
              </a:tr>
              <a:tr h="1157154">
                <a:tc>
                  <a:txBody>
                    <a:bodyPr/>
                    <a:lstStyle/>
                    <a:p>
                      <a:r>
                        <a:rPr lang="en-US" sz="2000" dirty="0">
                          <a:solidFill>
                            <a:schemeClr val="bg1"/>
                          </a:solidFill>
                          <a:effectLst/>
                        </a:rPr>
                        <a:t>Hybrid Approaches</a:t>
                      </a:r>
                    </a:p>
                  </a:txBody>
                  <a:tcPr/>
                </a:tc>
                <a:tc>
                  <a:txBody>
                    <a:bodyPr/>
                    <a:lstStyle/>
                    <a:p>
                      <a:r>
                        <a:rPr lang="en-US" sz="2000" dirty="0">
                          <a:solidFill>
                            <a:schemeClr val="bg1"/>
                          </a:solidFill>
                        </a:rPr>
                        <a:t>Combines multiple paradigms (e.g., symbolic + neural) for versatile intelligence</a:t>
                      </a:r>
                    </a:p>
                  </a:txBody>
                  <a:tcPr/>
                </a:tc>
                <a:tc>
                  <a:txBody>
                    <a:bodyPr/>
                    <a:lstStyle/>
                    <a:p>
                      <a:r>
                        <a:rPr lang="en-US" sz="2000" dirty="0">
                          <a:solidFill>
                            <a:schemeClr val="bg1"/>
                          </a:solidFill>
                        </a:rPr>
                        <a:t>Leverages strengths of multiple approaches, aims for general intelligence</a:t>
                      </a:r>
                    </a:p>
                  </a:txBody>
                  <a:tcPr/>
                </a:tc>
                <a:tc>
                  <a:txBody>
                    <a:bodyPr/>
                    <a:lstStyle/>
                    <a:p>
                      <a:r>
                        <a:rPr lang="en-US" sz="2000" dirty="0">
                          <a:solidFill>
                            <a:schemeClr val="bg1"/>
                          </a:solidFill>
                        </a:rPr>
                        <a:t>Complex to design, inherits some limitations, resource-intensive</a:t>
                      </a:r>
                    </a:p>
                  </a:txBody>
                  <a:tcPr/>
                </a:tc>
                <a:tc>
                  <a:txBody>
                    <a:bodyPr/>
                    <a:lstStyle/>
                    <a:p>
                      <a:r>
                        <a:rPr lang="en-US" sz="2000" dirty="0">
                          <a:solidFill>
                            <a:schemeClr val="bg1"/>
                          </a:solidFill>
                        </a:rPr>
                        <a:t>Neuro-symbolic AI, autonomous driving</a:t>
                      </a:r>
                    </a:p>
                  </a:txBody>
                  <a:tcPr/>
                </a:tc>
                <a:extLst>
                  <a:ext uri="{0D108BD9-81ED-4DB2-BD59-A6C34878D82A}">
                    <a16:rowId xmlns:a16="http://schemas.microsoft.com/office/drawing/2014/main" val="3479009310"/>
                  </a:ext>
                </a:extLst>
              </a:tr>
            </a:tbl>
          </a:graphicData>
        </a:graphic>
      </p:graphicFrame>
      <p:sp>
        <p:nvSpPr>
          <p:cNvPr id="9" name="TextBox 8">
            <a:extLst>
              <a:ext uri="{FF2B5EF4-FFF2-40B4-BE49-F238E27FC236}">
                <a16:creationId xmlns:a16="http://schemas.microsoft.com/office/drawing/2014/main" id="{D0B618A3-E308-ED51-13A5-AA3962EC2386}"/>
              </a:ext>
            </a:extLst>
          </p:cNvPr>
          <p:cNvSpPr txBox="1"/>
          <p:nvPr/>
        </p:nvSpPr>
        <p:spPr>
          <a:xfrm>
            <a:off x="1371600" y="484094"/>
            <a:ext cx="16015447" cy="830997"/>
          </a:xfrm>
          <a:prstGeom prst="rect">
            <a:avLst/>
          </a:prstGeom>
          <a:noFill/>
        </p:spPr>
        <p:txBody>
          <a:bodyPr wrap="square" rtlCol="0">
            <a:spAutoFit/>
          </a:bodyPr>
          <a:lstStyle/>
          <a:p>
            <a:pPr algn="ctr"/>
            <a:r>
              <a:rPr lang="en-US" sz="4800" b="1" u="sng" dirty="0">
                <a:solidFill>
                  <a:schemeClr val="bg1"/>
                </a:solidFill>
                <a:effectLst>
                  <a:outerShdw blurRad="38100" dist="38100" dir="2700000" algn="tl">
                    <a:srgbClr val="000000">
                      <a:alpha val="43137"/>
                    </a:srgbClr>
                  </a:outerShdw>
                </a:effectLst>
              </a:rPr>
              <a:t>Major Schools of Thought in Artificial Intelligence</a:t>
            </a:r>
          </a:p>
        </p:txBody>
      </p:sp>
    </p:spTree>
    <p:extLst>
      <p:ext uri="{BB962C8B-B14F-4D97-AF65-F5344CB8AC3E}">
        <p14:creationId xmlns:p14="http://schemas.microsoft.com/office/powerpoint/2010/main" val="3565558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474C-8D02-1697-5058-F745962F4844}"/>
              </a:ext>
            </a:extLst>
          </p:cNvPr>
          <p:cNvSpPr>
            <a:spLocks noGrp="1"/>
          </p:cNvSpPr>
          <p:nvPr>
            <p:ph type="ctrTitle"/>
          </p:nvPr>
        </p:nvSpPr>
        <p:spPr>
          <a:xfrm>
            <a:off x="551330" y="450532"/>
            <a:ext cx="17185339" cy="1789549"/>
          </a:xfrm>
        </p:spPr>
        <p:txBody>
          <a:bodyPr>
            <a:noAutofit/>
          </a:bodyPr>
          <a:lstStyle/>
          <a:p>
            <a:br>
              <a:rPr lang="en-US" sz="5400" dirty="0"/>
            </a:br>
            <a:r>
              <a:rPr lang="en-US" sz="5400" dirty="0"/>
              <a:t>Top 10 Companies in the Global AI Industry Landscape 2025</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5400" dirty="0"/>
          </a:p>
        </p:txBody>
      </p:sp>
      <p:graphicFrame>
        <p:nvGraphicFramePr>
          <p:cNvPr id="3" name="Table 2">
            <a:extLst>
              <a:ext uri="{FF2B5EF4-FFF2-40B4-BE49-F238E27FC236}">
                <a16:creationId xmlns:a16="http://schemas.microsoft.com/office/drawing/2014/main" id="{C5556ED3-AA8F-6F46-A2A2-93DB5094CDED}"/>
              </a:ext>
            </a:extLst>
          </p:cNvPr>
          <p:cNvGraphicFramePr>
            <a:graphicFrameLocks noGrp="1"/>
          </p:cNvGraphicFramePr>
          <p:nvPr>
            <p:extLst>
              <p:ext uri="{D42A27DB-BD31-4B8C-83A1-F6EECF244321}">
                <p14:modId xmlns:p14="http://schemas.microsoft.com/office/powerpoint/2010/main" val="1467440038"/>
              </p:ext>
            </p:extLst>
          </p:nvPr>
        </p:nvGraphicFramePr>
        <p:xfrm>
          <a:off x="551330" y="2783541"/>
          <a:ext cx="17185340" cy="7052927"/>
        </p:xfrm>
        <a:graphic>
          <a:graphicData uri="http://schemas.openxmlformats.org/drawingml/2006/table">
            <a:tbl>
              <a:tblPr firstRow="1" firstCol="1" bandRow="1">
                <a:tableStyleId>{3C2FFA5D-87B4-456A-9821-1D502468CF0F}</a:tableStyleId>
              </a:tblPr>
              <a:tblGrid>
                <a:gridCol w="2326342">
                  <a:extLst>
                    <a:ext uri="{9D8B030D-6E8A-4147-A177-3AD203B41FA5}">
                      <a16:colId xmlns:a16="http://schemas.microsoft.com/office/drawing/2014/main" val="2730914818"/>
                    </a:ext>
                  </a:extLst>
                </a:gridCol>
                <a:gridCol w="5325035">
                  <a:extLst>
                    <a:ext uri="{9D8B030D-6E8A-4147-A177-3AD203B41FA5}">
                      <a16:colId xmlns:a16="http://schemas.microsoft.com/office/drawing/2014/main" val="609489299"/>
                    </a:ext>
                  </a:extLst>
                </a:gridCol>
                <a:gridCol w="4814047">
                  <a:extLst>
                    <a:ext uri="{9D8B030D-6E8A-4147-A177-3AD203B41FA5}">
                      <a16:colId xmlns:a16="http://schemas.microsoft.com/office/drawing/2014/main" val="2927165956"/>
                    </a:ext>
                  </a:extLst>
                </a:gridCol>
                <a:gridCol w="4719916">
                  <a:extLst>
                    <a:ext uri="{9D8B030D-6E8A-4147-A177-3AD203B41FA5}">
                      <a16:colId xmlns:a16="http://schemas.microsoft.com/office/drawing/2014/main" val="707789060"/>
                    </a:ext>
                  </a:extLst>
                </a:gridCol>
              </a:tblGrid>
              <a:tr h="203887">
                <a:tc>
                  <a:txBody>
                    <a:bodyPr/>
                    <a:lstStyle/>
                    <a:p>
                      <a:pPr marL="0" marR="0">
                        <a:lnSpc>
                          <a:spcPct val="115000"/>
                        </a:lnSpc>
                        <a:spcAft>
                          <a:spcPts val="800"/>
                        </a:spcAft>
                        <a:buNone/>
                      </a:pPr>
                      <a:r>
                        <a:rPr lang="en-US" sz="2400" kern="100" dirty="0">
                          <a:solidFill>
                            <a:srgbClr val="FFFF00"/>
                          </a:solidFill>
                          <a:effectLst/>
                        </a:rPr>
                        <a:t>Company</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2400" kern="100" dirty="0">
                          <a:solidFill>
                            <a:srgbClr val="FFFF00"/>
                          </a:solidFill>
                          <a:effectLst/>
                        </a:rPr>
                        <a:t>Key AI Offerings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2400" kern="100" dirty="0">
                          <a:solidFill>
                            <a:srgbClr val="FFFF00"/>
                          </a:solidFill>
                          <a:effectLst/>
                        </a:rPr>
                        <a:t>Primary Sectors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2400" kern="100" dirty="0">
                          <a:solidFill>
                            <a:srgbClr val="FFFF00"/>
                          </a:solidFill>
                          <a:effectLst/>
                        </a:rPr>
                        <a:t>Notable Details</a:t>
                      </a:r>
                      <a:endParaRPr lang="en-US" sz="24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3986920630"/>
                  </a:ext>
                </a:extLst>
              </a:tr>
              <a:tr h="853604">
                <a:tc>
                  <a:txBody>
                    <a:bodyPr/>
                    <a:lstStyle/>
                    <a:p>
                      <a:pPr marL="0" marR="0">
                        <a:lnSpc>
                          <a:spcPct val="115000"/>
                        </a:lnSpc>
                        <a:spcAft>
                          <a:spcPts val="800"/>
                        </a:spcAft>
                        <a:buNone/>
                      </a:pPr>
                      <a:r>
                        <a:rPr lang="en-US" sz="1800" kern="100">
                          <a:solidFill>
                            <a:srgbClr val="002060"/>
                          </a:solidFill>
                          <a:effectLst/>
                        </a:rPr>
                        <a:t>NVIDIA</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dirty="0">
                          <a:solidFill>
                            <a:srgbClr val="002060"/>
                          </a:solidFill>
                          <a:effectLst/>
                        </a:rPr>
                        <a:t>AI chips (Blackwell platform, H100 GPUs), DGX systems, autonomous driving platforms</a:t>
                      </a:r>
                      <a:endParaRPr lang="en-US" sz="18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Semiconductor, Automotive, Data Centers, Defense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Market cap ~$3 trillion; dominates AI hardware with CUDA; demand outstrips supply</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866571272"/>
                  </a:ext>
                </a:extLst>
              </a:tr>
              <a:tr h="637030">
                <a:tc>
                  <a:txBody>
                    <a:bodyPr/>
                    <a:lstStyle/>
                    <a:p>
                      <a:pPr marL="0" marR="0">
                        <a:lnSpc>
                          <a:spcPct val="115000"/>
                        </a:lnSpc>
                        <a:spcAft>
                          <a:spcPts val="800"/>
                        </a:spcAft>
                        <a:buNone/>
                      </a:pPr>
                      <a:r>
                        <a:rPr lang="en-US" sz="1800" kern="100">
                          <a:solidFill>
                            <a:srgbClr val="002060"/>
                          </a:solidFill>
                          <a:effectLst/>
                        </a:rPr>
                        <a:t>Microsoft</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Azure OpenAI, Copilot, AI-integrated cloud services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Healthcare, Finance, Retail, IT/Telecom, Manufacturing</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Invested $14B in OpenAI; plans $80B for AI data centers in 2025</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1496578996"/>
                  </a:ext>
                </a:extLst>
              </a:tr>
              <a:tr h="637030">
                <a:tc>
                  <a:txBody>
                    <a:bodyPr/>
                    <a:lstStyle/>
                    <a:p>
                      <a:pPr marL="0" marR="0">
                        <a:lnSpc>
                          <a:spcPct val="115000"/>
                        </a:lnSpc>
                        <a:spcAft>
                          <a:spcPts val="800"/>
                        </a:spcAft>
                        <a:buNone/>
                      </a:pPr>
                      <a:r>
                        <a:rPr lang="en-US" sz="1800" kern="100">
                          <a:solidFill>
                            <a:srgbClr val="002060"/>
                          </a:solidFill>
                          <a:effectLst/>
                        </a:rPr>
                        <a:t>Google (Alphabet)</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Gemini models, Vertex AI, DeepMind, AI for search and cloud</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dirty="0">
                          <a:solidFill>
                            <a:srgbClr val="002060"/>
                          </a:solidFill>
                          <a:effectLst/>
                        </a:rPr>
                        <a:t>Healthcare, Finance, Retail, Transportation, Marketing</a:t>
                      </a:r>
                      <a:endParaRPr lang="en-US" sz="18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Investing $75B in AI infrastructure; Gemini enhances smart devices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1619602158"/>
                  </a:ext>
                </a:extLst>
              </a:tr>
              <a:tr h="637030">
                <a:tc>
                  <a:txBody>
                    <a:bodyPr/>
                    <a:lstStyle/>
                    <a:p>
                      <a:pPr marL="0" marR="0">
                        <a:lnSpc>
                          <a:spcPct val="115000"/>
                        </a:lnSpc>
                        <a:spcAft>
                          <a:spcPts val="800"/>
                        </a:spcAft>
                        <a:buNone/>
                      </a:pPr>
                      <a:r>
                        <a:rPr lang="en-US" sz="1800" kern="100">
                          <a:solidFill>
                            <a:srgbClr val="002060"/>
                          </a:solidFill>
                          <a:effectLst/>
                        </a:rPr>
                        <a:t>Amazon</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AWS Bedrock, Rufus (shopping assistant), Rekognition, Lambda</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Retail, Cybersecurity, Healthcare, Finance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Rufus launched 2024; AWS powers scalable AI deployment</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3785006490"/>
                  </a:ext>
                </a:extLst>
              </a:tr>
              <a:tr h="637030">
                <a:tc>
                  <a:txBody>
                    <a:bodyPr/>
                    <a:lstStyle/>
                    <a:p>
                      <a:pPr marL="0" marR="0">
                        <a:lnSpc>
                          <a:spcPct val="115000"/>
                        </a:lnSpc>
                        <a:spcAft>
                          <a:spcPts val="800"/>
                        </a:spcAft>
                        <a:buNone/>
                      </a:pPr>
                      <a:r>
                        <a:rPr lang="en-US" sz="1800" kern="100">
                          <a:solidFill>
                            <a:srgbClr val="002060"/>
                          </a:solidFill>
                          <a:effectLst/>
                        </a:rPr>
                        <a:t>OpenAI</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ChatGPT, DALL-E, Sora for text, image, and video generation</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Media &amp; Entertainment, Education, Customer Service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Valuation ~$340B; faces copyright litigation; partnered with Microsoft</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1722181372"/>
                  </a:ext>
                </a:extLst>
              </a:tr>
              <a:tr h="637030">
                <a:tc>
                  <a:txBody>
                    <a:bodyPr/>
                    <a:lstStyle/>
                    <a:p>
                      <a:pPr marL="0" marR="0">
                        <a:lnSpc>
                          <a:spcPct val="115000"/>
                        </a:lnSpc>
                        <a:spcAft>
                          <a:spcPts val="800"/>
                        </a:spcAft>
                        <a:buNone/>
                      </a:pPr>
                      <a:r>
                        <a:rPr lang="en-US" sz="1800" kern="100">
                          <a:solidFill>
                            <a:srgbClr val="002060"/>
                          </a:solidFill>
                          <a:effectLst/>
                        </a:rPr>
                        <a:t>Anthropic</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Claude (safety-focused LLMs), AI for enterprise applications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Finance, Legal, Customer Service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Valuation $61.5B; founded by ex-OpenAI researchers; 100M monthly Claude visits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332137421"/>
                  </a:ext>
                </a:extLst>
              </a:tr>
              <a:tr h="637030">
                <a:tc>
                  <a:txBody>
                    <a:bodyPr/>
                    <a:lstStyle/>
                    <a:p>
                      <a:pPr marL="0" marR="0">
                        <a:lnSpc>
                          <a:spcPct val="115000"/>
                        </a:lnSpc>
                        <a:spcAft>
                          <a:spcPts val="800"/>
                        </a:spcAft>
                        <a:buNone/>
                      </a:pPr>
                      <a:r>
                        <a:rPr lang="en-US" sz="1800" kern="100">
                          <a:solidFill>
                            <a:srgbClr val="002060"/>
                          </a:solidFill>
                          <a:effectLst/>
                        </a:rPr>
                        <a:t>xAI</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Grok (conversational AI with web search, image understanding)</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Education, Research, Customer Service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Valuation ~$75B; focuses on human discovery; Grok 3 widely accessible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3691163040"/>
                  </a:ext>
                </a:extLst>
              </a:tr>
              <a:tr h="637030">
                <a:tc>
                  <a:txBody>
                    <a:bodyPr/>
                    <a:lstStyle/>
                    <a:p>
                      <a:pPr marL="0" marR="0">
                        <a:lnSpc>
                          <a:spcPct val="115000"/>
                        </a:lnSpc>
                        <a:spcAft>
                          <a:spcPts val="800"/>
                        </a:spcAft>
                        <a:buNone/>
                      </a:pPr>
                      <a:r>
                        <a:rPr lang="en-US" sz="1800" kern="100">
                          <a:solidFill>
                            <a:srgbClr val="002060"/>
                          </a:solidFill>
                          <a:effectLst/>
                        </a:rPr>
                        <a:t>Palantir</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Foundry, Gotham, AIP for AI-driven analytics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Defense, Manufacturing, Intelligence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Market cap ~$220B; strong in government contracts; AIP for secure LLMs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3530152812"/>
                  </a:ext>
                </a:extLst>
              </a:tr>
              <a:tr h="637030">
                <a:tc>
                  <a:txBody>
                    <a:bodyPr/>
                    <a:lstStyle/>
                    <a:p>
                      <a:pPr marL="0" marR="0">
                        <a:lnSpc>
                          <a:spcPct val="115000"/>
                        </a:lnSpc>
                        <a:spcAft>
                          <a:spcPts val="800"/>
                        </a:spcAft>
                        <a:buNone/>
                      </a:pPr>
                      <a:r>
                        <a:rPr lang="en-US" sz="1800" kern="100">
                          <a:solidFill>
                            <a:srgbClr val="002060"/>
                          </a:solidFill>
                          <a:effectLst/>
                        </a:rPr>
                        <a:t>Meta</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Meta AI, Llama models, AI for content recommendations, Metaverse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Social Media, Virtual Reality, Marketing</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Enhances user experiences on Facebook, Instagram; invests in AI for Metaverse</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1086013574"/>
                  </a:ext>
                </a:extLst>
              </a:tr>
              <a:tr h="637030">
                <a:tc>
                  <a:txBody>
                    <a:bodyPr/>
                    <a:lstStyle/>
                    <a:p>
                      <a:pPr marL="0" marR="0">
                        <a:lnSpc>
                          <a:spcPct val="115000"/>
                        </a:lnSpc>
                        <a:spcAft>
                          <a:spcPts val="800"/>
                        </a:spcAft>
                        <a:buNone/>
                      </a:pPr>
                      <a:r>
                        <a:rPr lang="en-US" sz="1800" kern="100">
                          <a:solidFill>
                            <a:srgbClr val="002060"/>
                          </a:solidFill>
                          <a:effectLst/>
                        </a:rPr>
                        <a:t>IBM</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Watsonx (AI suite with governance), hybrid cloud AI solutions</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a:solidFill>
                            <a:srgbClr val="002060"/>
                          </a:solidFill>
                          <a:effectLst/>
                        </a:rPr>
                        <a:t>Healthcare, Insurance, Telecom</a:t>
                      </a:r>
                      <a:endParaRPr lang="en-US" sz="1800" kern="10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tc>
                  <a:txBody>
                    <a:bodyPr/>
                    <a:lstStyle/>
                    <a:p>
                      <a:pPr marL="0" marR="0">
                        <a:lnSpc>
                          <a:spcPct val="115000"/>
                        </a:lnSpc>
                        <a:spcAft>
                          <a:spcPts val="800"/>
                        </a:spcAft>
                        <a:buNone/>
                      </a:pPr>
                      <a:r>
                        <a:rPr lang="en-US" sz="1800" kern="100" dirty="0">
                          <a:solidFill>
                            <a:srgbClr val="002060"/>
                          </a:solidFill>
                          <a:effectLst/>
                        </a:rPr>
                        <a:t>Focuses on trustworthy AI for regulated industries; strong enterprise adoption</a:t>
                      </a:r>
                      <a:endParaRPr lang="en-US" sz="18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68" marR="47068" marT="0" marB="0"/>
                </a:tc>
                <a:extLst>
                  <a:ext uri="{0D108BD9-81ED-4DB2-BD59-A6C34878D82A}">
                    <a16:rowId xmlns:a16="http://schemas.microsoft.com/office/drawing/2014/main" val="1390108769"/>
                  </a:ext>
                </a:extLst>
              </a:tr>
            </a:tbl>
          </a:graphicData>
        </a:graphic>
      </p:graphicFrame>
    </p:spTree>
    <p:extLst>
      <p:ext uri="{BB962C8B-B14F-4D97-AF65-F5344CB8AC3E}">
        <p14:creationId xmlns:p14="http://schemas.microsoft.com/office/powerpoint/2010/main" val="2418371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41" name="Google Shape;141;p1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142" name="Google Shape;142;p16"/>
          <p:cNvSpPr/>
          <p:nvPr/>
        </p:nvSpPr>
        <p:spPr>
          <a:xfrm>
            <a:off x="13241538" y="3784462"/>
            <a:ext cx="1943799" cy="1943799"/>
          </a:xfrm>
          <a:custGeom>
            <a:avLst/>
            <a:gdLst/>
            <a:ahLst/>
            <a:cxnLst/>
            <a:rect l="l" t="t" r="r" b="b"/>
            <a:pathLst>
              <a:path w="1943799" h="1943799" extrusionOk="0">
                <a:moveTo>
                  <a:pt x="0" y="0"/>
                </a:moveTo>
                <a:lnTo>
                  <a:pt x="1943799" y="0"/>
                </a:lnTo>
                <a:lnTo>
                  <a:pt x="1943799" y="1943799"/>
                </a:lnTo>
                <a:lnTo>
                  <a:pt x="0" y="1943799"/>
                </a:lnTo>
                <a:lnTo>
                  <a:pt x="0" y="0"/>
                </a:lnTo>
                <a:close/>
              </a:path>
            </a:pathLst>
          </a:custGeom>
          <a:blipFill rotWithShape="1">
            <a:blip r:embed="rId3">
              <a:alphaModFix/>
            </a:blip>
            <a:stretch>
              <a:fillRect/>
            </a:stretch>
          </a:blipFill>
          <a:ln>
            <a:noFill/>
          </a:ln>
        </p:spPr>
      </p:sp>
      <p:sp>
        <p:nvSpPr>
          <p:cNvPr id="143" name="Google Shape;143;p16"/>
          <p:cNvSpPr txBox="1"/>
          <p:nvPr/>
        </p:nvSpPr>
        <p:spPr>
          <a:xfrm>
            <a:off x="3386529" y="1077995"/>
            <a:ext cx="11504411"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u="none" dirty="0">
                <a:solidFill>
                  <a:srgbClr val="FFFFFF"/>
                </a:solidFill>
                <a:latin typeface="Archivo Black"/>
                <a:ea typeface="Archivo Black"/>
                <a:cs typeface="Archivo Black"/>
                <a:sym typeface="Archivo Black"/>
              </a:rPr>
              <a:t>Takeaway </a:t>
            </a:r>
            <a:endParaRPr dirty="0"/>
          </a:p>
        </p:txBody>
      </p:sp>
      <p:grpSp>
        <p:nvGrpSpPr>
          <p:cNvPr id="144" name="Google Shape;144;p16"/>
          <p:cNvGrpSpPr/>
          <p:nvPr/>
        </p:nvGrpSpPr>
        <p:grpSpPr>
          <a:xfrm>
            <a:off x="2708989" y="6162357"/>
            <a:ext cx="3518775" cy="972415"/>
            <a:chOff x="0" y="0"/>
            <a:chExt cx="4691700" cy="1296553"/>
          </a:xfrm>
        </p:grpSpPr>
        <p:sp>
          <p:nvSpPr>
            <p:cNvPr id="145" name="Google Shape;145;p16"/>
            <p:cNvSpPr txBox="1"/>
            <p:nvPr/>
          </p:nvSpPr>
          <p:spPr>
            <a:xfrm>
              <a:off x="216283" y="0"/>
              <a:ext cx="4475400" cy="65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u="none" dirty="0">
                  <a:solidFill>
                    <a:srgbClr val="71CBEF"/>
                  </a:solidFill>
                  <a:latin typeface="Arial"/>
                  <a:ea typeface="Arial"/>
                  <a:cs typeface="Arial"/>
                  <a:sym typeface="Arial"/>
                </a:rPr>
                <a:t>Huawei Cloud AI </a:t>
              </a:r>
              <a:endParaRPr dirty="0"/>
            </a:p>
          </p:txBody>
        </p:sp>
        <p:sp>
          <p:nvSpPr>
            <p:cNvPr id="146" name="Google Shape;146;p16"/>
            <p:cNvSpPr txBox="1"/>
            <p:nvPr/>
          </p:nvSpPr>
          <p:spPr>
            <a:xfrm>
              <a:off x="0" y="804111"/>
              <a:ext cx="4691700" cy="49244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u="none" dirty="0">
                  <a:solidFill>
                    <a:srgbClr val="FFFFFF"/>
                  </a:solidFill>
                  <a:latin typeface="Arial"/>
                  <a:ea typeface="Arial"/>
                  <a:cs typeface="Arial"/>
                  <a:sym typeface="Arial"/>
                </a:rPr>
                <a:t>Services for AI Agents</a:t>
              </a:r>
              <a:r>
                <a:rPr lang="en-US" sz="2399" u="none" dirty="0">
                  <a:solidFill>
                    <a:srgbClr val="FFFFFF"/>
                  </a:solidFill>
                  <a:latin typeface="Arial"/>
                  <a:ea typeface="Arial"/>
                  <a:cs typeface="Arial"/>
                  <a:sym typeface="Arial"/>
                </a:rPr>
                <a:t> </a:t>
              </a:r>
              <a:endParaRPr dirty="0"/>
            </a:p>
          </p:txBody>
        </p:sp>
      </p:grpSp>
      <p:grpSp>
        <p:nvGrpSpPr>
          <p:cNvPr id="147" name="Google Shape;147;p16"/>
          <p:cNvGrpSpPr/>
          <p:nvPr/>
        </p:nvGrpSpPr>
        <p:grpSpPr>
          <a:xfrm>
            <a:off x="7581513" y="6162357"/>
            <a:ext cx="3518775" cy="972415"/>
            <a:chOff x="0" y="0"/>
            <a:chExt cx="4691700" cy="1296553"/>
          </a:xfrm>
        </p:grpSpPr>
        <p:sp>
          <p:nvSpPr>
            <p:cNvPr id="148" name="Google Shape;148;p16"/>
            <p:cNvSpPr txBox="1"/>
            <p:nvPr/>
          </p:nvSpPr>
          <p:spPr>
            <a:xfrm>
              <a:off x="216283" y="0"/>
              <a:ext cx="4475400" cy="65659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dirty="0">
                  <a:solidFill>
                    <a:srgbClr val="71CBEF"/>
                  </a:solidFill>
                </a:rPr>
                <a:t>AI/ML/DL Core</a:t>
              </a:r>
              <a:endParaRPr dirty="0"/>
            </a:p>
          </p:txBody>
        </p:sp>
        <p:sp>
          <p:nvSpPr>
            <p:cNvPr id="149" name="Google Shape;149;p16"/>
            <p:cNvSpPr txBox="1"/>
            <p:nvPr/>
          </p:nvSpPr>
          <p:spPr>
            <a:xfrm>
              <a:off x="0" y="804111"/>
              <a:ext cx="4691700" cy="49244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u="none" dirty="0">
                  <a:solidFill>
                    <a:srgbClr val="FFFFFF"/>
                  </a:solidFill>
                  <a:latin typeface="Arial"/>
                  <a:ea typeface="Arial"/>
                  <a:cs typeface="Arial"/>
                  <a:sym typeface="Arial"/>
                </a:rPr>
                <a:t>Fundamentals of AI</a:t>
              </a:r>
              <a:endParaRPr dirty="0"/>
            </a:p>
          </p:txBody>
        </p:sp>
      </p:grpSp>
      <p:grpSp>
        <p:nvGrpSpPr>
          <p:cNvPr id="150" name="Google Shape;150;p16"/>
          <p:cNvGrpSpPr/>
          <p:nvPr/>
        </p:nvGrpSpPr>
        <p:grpSpPr>
          <a:xfrm>
            <a:off x="12454038" y="6162357"/>
            <a:ext cx="3518775" cy="972415"/>
            <a:chOff x="0" y="0"/>
            <a:chExt cx="4691700" cy="1296552"/>
          </a:xfrm>
        </p:grpSpPr>
        <p:sp>
          <p:nvSpPr>
            <p:cNvPr id="151" name="Google Shape;151;p16"/>
            <p:cNvSpPr txBox="1"/>
            <p:nvPr/>
          </p:nvSpPr>
          <p:spPr>
            <a:xfrm>
              <a:off x="216282" y="0"/>
              <a:ext cx="4475400" cy="65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00" u="none" dirty="0">
                  <a:solidFill>
                    <a:srgbClr val="71CBEF"/>
                  </a:solidFill>
                  <a:latin typeface="Arial"/>
                  <a:ea typeface="Arial"/>
                  <a:cs typeface="Arial"/>
                  <a:sym typeface="Arial"/>
                </a:rPr>
                <a:t>AI Agents</a:t>
              </a:r>
              <a:endParaRPr dirty="0"/>
            </a:p>
          </p:txBody>
        </p:sp>
        <p:sp>
          <p:nvSpPr>
            <p:cNvPr id="152" name="Google Shape;152;p16"/>
            <p:cNvSpPr txBox="1"/>
            <p:nvPr/>
          </p:nvSpPr>
          <p:spPr>
            <a:xfrm>
              <a:off x="0" y="804110"/>
              <a:ext cx="4691700" cy="49244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u="none" dirty="0">
                  <a:solidFill>
                    <a:srgbClr val="FFFFFF"/>
                  </a:solidFill>
                  <a:latin typeface="Arial"/>
                  <a:ea typeface="Arial"/>
                  <a:cs typeface="Arial"/>
                  <a:sym typeface="Arial"/>
                </a:rPr>
                <a:t>AI based Applications</a:t>
              </a:r>
              <a:endParaRPr dirty="0"/>
            </a:p>
          </p:txBody>
        </p:sp>
      </p:grpSp>
      <p:pic>
        <p:nvPicPr>
          <p:cNvPr id="153" name="Google Shape;153;p16"/>
          <p:cNvPicPr preferRelativeResize="0"/>
          <p:nvPr/>
        </p:nvPicPr>
        <p:blipFill rotWithShape="1">
          <a:blip r:embed="rId4">
            <a:alphaModFix/>
          </a:blip>
          <a:srcRect l="16827" t="29632" r="67506" b="42797"/>
          <a:stretch/>
        </p:blipFill>
        <p:spPr>
          <a:xfrm>
            <a:off x="3095575" y="3169675"/>
            <a:ext cx="2865050" cy="2836224"/>
          </a:xfrm>
          <a:prstGeom prst="rect">
            <a:avLst/>
          </a:prstGeom>
          <a:noFill/>
          <a:ln>
            <a:noFill/>
          </a:ln>
        </p:spPr>
      </p:pic>
      <p:pic>
        <p:nvPicPr>
          <p:cNvPr id="154" name="Google Shape;154;p16"/>
          <p:cNvPicPr preferRelativeResize="0"/>
          <p:nvPr/>
        </p:nvPicPr>
        <p:blipFill rotWithShape="1">
          <a:blip r:embed="rId4">
            <a:alphaModFix/>
          </a:blip>
          <a:srcRect l="45660" t="29632" r="42050" b="42797"/>
          <a:stretch/>
        </p:blipFill>
        <p:spPr>
          <a:xfrm>
            <a:off x="8368723" y="3169675"/>
            <a:ext cx="2247598" cy="2836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04" name="Google Shape;104;p13"/>
          <p:cNvSpPr/>
          <p:nvPr/>
        </p:nvSpPr>
        <p:spPr>
          <a:xfrm>
            <a:off x="3049612" y="6047671"/>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sp>
      <p:sp>
        <p:nvSpPr>
          <p:cNvPr id="105" name="Google Shape;105;p13"/>
          <p:cNvSpPr txBox="1"/>
          <p:nvPr/>
        </p:nvSpPr>
        <p:spPr>
          <a:xfrm>
            <a:off x="3191425" y="1777523"/>
            <a:ext cx="53208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0" i="0" u="none" strike="noStrike" cap="none" dirty="0">
                <a:solidFill>
                  <a:srgbClr val="FFFFFF"/>
                </a:solidFill>
                <a:latin typeface="Arial"/>
                <a:ea typeface="Arial"/>
                <a:cs typeface="Arial"/>
                <a:sym typeface="Arial"/>
              </a:rPr>
              <a:t>To AI and Huawei Strategy </a:t>
            </a:r>
            <a:endParaRPr dirty="0"/>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03" name="Google Shape;103;p13"/>
          <p:cNvSpPr txBox="1"/>
          <p:nvPr/>
        </p:nvSpPr>
        <p:spPr>
          <a:xfrm>
            <a:off x="1462245" y="3511232"/>
            <a:ext cx="8949082" cy="243759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6600" b="0" i="0" u="none" strike="noStrike" cap="none" dirty="0">
                <a:solidFill>
                  <a:srgbClr val="71CBEF"/>
                </a:solidFill>
                <a:latin typeface="Archivo Black"/>
                <a:ea typeface="Archivo Black"/>
                <a:cs typeface="Archivo Black"/>
                <a:sym typeface="Archivo Black"/>
              </a:rPr>
              <a:t>Introduction to AI &amp; Huawei Strategy</a:t>
            </a:r>
            <a:endParaRPr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22324-B588-3C44-747A-25DCAD4583CC}"/>
              </a:ext>
            </a:extLst>
          </p:cNvPr>
          <p:cNvSpPr>
            <a:spLocks noGrp="1"/>
          </p:cNvSpPr>
          <p:nvPr>
            <p:ph type="body" idx="1"/>
          </p:nvPr>
        </p:nvSpPr>
        <p:spPr>
          <a:xfrm>
            <a:off x="921390" y="3079375"/>
            <a:ext cx="9514062" cy="5953449"/>
          </a:xfrm>
        </p:spPr>
        <p:txBody>
          <a:bodyPr>
            <a:normAutofit/>
          </a:bodyPr>
          <a:lstStyle/>
          <a:p>
            <a:r>
              <a:rPr lang="en-US" sz="3200" kern="100" dirty="0">
                <a:effectLst/>
                <a:latin typeface="Calibri" panose="020F0502020204030204" pitchFamily="34" charset="0"/>
                <a:ea typeface="Calibri" panose="020F0502020204030204" pitchFamily="34" charset="0"/>
                <a:cs typeface="Times New Roman" panose="02020603050405020304" pitchFamily="18" charset="0"/>
              </a:rPr>
              <a:t>Artificial Intelligence (AI) is a new technical science that studies and develops theories, methods, techniques, and application systems for simulating and extending human intelligence. In 1956, the concept of AI was first proposed by John McCarthy, who defined the subject as “Science and engineering of making intelligent machines, especially intelligent computer program. AI is concerned with making machines work in an interdisciplinary course that involves various fields.</a:t>
            </a:r>
          </a:p>
          <a:p>
            <a:pPr marL="50800" indent="0">
              <a:buNone/>
            </a:pPr>
            <a:endParaRPr lang="en-US" sz="4400" dirty="0"/>
          </a:p>
        </p:txBody>
      </p:sp>
      <p:sp>
        <p:nvSpPr>
          <p:cNvPr id="4" name="Title 3">
            <a:extLst>
              <a:ext uri="{FF2B5EF4-FFF2-40B4-BE49-F238E27FC236}">
                <a16:creationId xmlns:a16="http://schemas.microsoft.com/office/drawing/2014/main" id="{86E2F5A7-341B-702D-76AC-E4DA59ED6D90}"/>
              </a:ext>
            </a:extLst>
          </p:cNvPr>
          <p:cNvSpPr>
            <a:spLocks noGrp="1"/>
          </p:cNvSpPr>
          <p:nvPr>
            <p:ph type="ctrTitle"/>
          </p:nvPr>
        </p:nvSpPr>
        <p:spPr>
          <a:xfrm>
            <a:off x="1373625" y="1254175"/>
            <a:ext cx="11998500" cy="1470000"/>
          </a:xfrm>
        </p:spPr>
        <p:txBody>
          <a:bodyPr>
            <a:normAutofit/>
          </a:bodyPr>
          <a:lstStyle/>
          <a:p>
            <a:pPr algn="l"/>
            <a:r>
              <a:rPr lang="en-US" sz="8000" dirty="0"/>
              <a:t>What is AI?</a:t>
            </a:r>
          </a:p>
        </p:txBody>
      </p:sp>
      <p:graphicFrame>
        <p:nvGraphicFramePr>
          <p:cNvPr id="5" name="Diagram 4">
            <a:extLst>
              <a:ext uri="{FF2B5EF4-FFF2-40B4-BE49-F238E27FC236}">
                <a16:creationId xmlns:a16="http://schemas.microsoft.com/office/drawing/2014/main" id="{3C30C891-D7F4-FF25-1A29-53C9D7835BE8}"/>
              </a:ext>
            </a:extLst>
          </p:cNvPr>
          <p:cNvGraphicFramePr/>
          <p:nvPr>
            <p:extLst>
              <p:ext uri="{D42A27DB-BD31-4B8C-83A1-F6EECF244321}">
                <p14:modId xmlns:p14="http://schemas.microsoft.com/office/powerpoint/2010/main" val="365207236"/>
              </p:ext>
            </p:extLst>
          </p:nvPr>
        </p:nvGraphicFramePr>
        <p:xfrm>
          <a:off x="9144000" y="1783603"/>
          <a:ext cx="9514062" cy="6719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4804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756D7A6E-D716-BB9B-5576-72B845FCC41F}"/>
            </a:ext>
          </a:extLst>
        </p:cNvPr>
        <p:cNvGrpSpPr/>
        <p:nvPr/>
      </p:nvGrpSpPr>
      <p:grpSpPr>
        <a:xfrm>
          <a:off x="0" y="0"/>
          <a:ext cx="0" cy="0"/>
          <a:chOff x="0" y="0"/>
          <a:chExt cx="0" cy="0"/>
        </a:xfrm>
      </p:grpSpPr>
      <p:grpSp>
        <p:nvGrpSpPr>
          <p:cNvPr id="380" name="Google Shape;380;p27">
            <a:extLst>
              <a:ext uri="{FF2B5EF4-FFF2-40B4-BE49-F238E27FC236}">
                <a16:creationId xmlns:a16="http://schemas.microsoft.com/office/drawing/2014/main" id="{C5E53E76-9F82-DC51-286C-0D0449C6E304}"/>
              </a:ext>
            </a:extLst>
          </p:cNvPr>
          <p:cNvGrpSpPr/>
          <p:nvPr/>
        </p:nvGrpSpPr>
        <p:grpSpPr>
          <a:xfrm>
            <a:off x="0" y="0"/>
            <a:ext cx="18288000" cy="10287000"/>
            <a:chOff x="0" y="0"/>
            <a:chExt cx="24384000" cy="13716000"/>
          </a:xfrm>
        </p:grpSpPr>
        <p:sp>
          <p:nvSpPr>
            <p:cNvPr id="381" name="Google Shape;381;p27">
              <a:extLst>
                <a:ext uri="{FF2B5EF4-FFF2-40B4-BE49-F238E27FC236}">
                  <a16:creationId xmlns:a16="http://schemas.microsoft.com/office/drawing/2014/main" id="{0FA34C0E-42B1-A75F-2A7B-5F582E9EABE2}"/>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382" name="Google Shape;382;p27">
              <a:extLst>
                <a:ext uri="{FF2B5EF4-FFF2-40B4-BE49-F238E27FC236}">
                  <a16:creationId xmlns:a16="http://schemas.microsoft.com/office/drawing/2014/main" id="{E0ED1DEE-97F8-B843-4BFB-B019A552DC5E}"/>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383" name="Google Shape;383;p27">
            <a:extLst>
              <a:ext uri="{FF2B5EF4-FFF2-40B4-BE49-F238E27FC236}">
                <a16:creationId xmlns:a16="http://schemas.microsoft.com/office/drawing/2014/main" id="{D270A701-1C7F-052B-7073-D79DC07B0088}"/>
              </a:ext>
            </a:extLst>
          </p:cNvPr>
          <p:cNvGrpSpPr/>
          <p:nvPr/>
        </p:nvGrpSpPr>
        <p:grpSpPr>
          <a:xfrm>
            <a:off x="770278" y="798032"/>
            <a:ext cx="16771083" cy="8774008"/>
            <a:chOff x="0" y="-47625"/>
            <a:chExt cx="4417075" cy="2310850"/>
          </a:xfrm>
        </p:grpSpPr>
        <p:sp>
          <p:nvSpPr>
            <p:cNvPr id="384" name="Google Shape;384;p27">
              <a:extLst>
                <a:ext uri="{FF2B5EF4-FFF2-40B4-BE49-F238E27FC236}">
                  <a16:creationId xmlns:a16="http://schemas.microsoft.com/office/drawing/2014/main" id="{4C879F09-B7CF-B6A6-9EBA-B75988E8ED90}"/>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85" name="Google Shape;385;p27">
              <a:extLst>
                <a:ext uri="{FF2B5EF4-FFF2-40B4-BE49-F238E27FC236}">
                  <a16:creationId xmlns:a16="http://schemas.microsoft.com/office/drawing/2014/main" id="{895F86D1-795D-238C-987B-136A6FF21419}"/>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386" name="Google Shape;386;p27">
            <a:extLst>
              <a:ext uri="{FF2B5EF4-FFF2-40B4-BE49-F238E27FC236}">
                <a16:creationId xmlns:a16="http://schemas.microsoft.com/office/drawing/2014/main" id="{5E5C6A07-4CA8-C1AE-14BE-1E2704FF273E}"/>
              </a:ext>
            </a:extLst>
          </p:cNvPr>
          <p:cNvGrpSpPr/>
          <p:nvPr/>
        </p:nvGrpSpPr>
        <p:grpSpPr>
          <a:xfrm>
            <a:off x="1293927" y="1289399"/>
            <a:ext cx="15657332" cy="7789390"/>
            <a:chOff x="0" y="-47625"/>
            <a:chExt cx="4123742" cy="2051527"/>
          </a:xfrm>
        </p:grpSpPr>
        <p:sp>
          <p:nvSpPr>
            <p:cNvPr id="387" name="Google Shape;387;p27">
              <a:extLst>
                <a:ext uri="{FF2B5EF4-FFF2-40B4-BE49-F238E27FC236}">
                  <a16:creationId xmlns:a16="http://schemas.microsoft.com/office/drawing/2014/main" id="{C5CFD3DB-39DD-D408-1285-F9C856F7E916}"/>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88" name="Google Shape;388;p27">
              <a:extLst>
                <a:ext uri="{FF2B5EF4-FFF2-40B4-BE49-F238E27FC236}">
                  <a16:creationId xmlns:a16="http://schemas.microsoft.com/office/drawing/2014/main" id="{1BF61E0B-425C-45E5-294D-813A6095ADBE}"/>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389" name="Google Shape;389;p27">
            <a:extLst>
              <a:ext uri="{FF2B5EF4-FFF2-40B4-BE49-F238E27FC236}">
                <a16:creationId xmlns:a16="http://schemas.microsoft.com/office/drawing/2014/main" id="{BBA954D6-B6D8-1BBE-E03E-6A1E2F13B7F9}"/>
              </a:ext>
            </a:extLst>
          </p:cNvPr>
          <p:cNvSpPr txBox="1"/>
          <p:nvPr/>
        </p:nvSpPr>
        <p:spPr>
          <a:xfrm>
            <a:off x="2720143" y="1573292"/>
            <a:ext cx="12804900" cy="5755422"/>
          </a:xfrm>
          <a:prstGeom prst="rect">
            <a:avLst/>
          </a:prstGeom>
          <a:noFill/>
          <a:ln>
            <a:noFill/>
          </a:ln>
        </p:spPr>
        <p:txBody>
          <a:bodyPr spcFirstLastPara="1" wrap="square" lIns="0" tIns="0" rIns="0" bIns="0" anchor="t" anchorCtr="0">
            <a:spAutoFit/>
          </a:bodyPr>
          <a:lstStyle/>
          <a:p>
            <a:pPr algn="ctr"/>
            <a:r>
              <a:rPr lang="en-US" sz="9000" dirty="0">
                <a:solidFill>
                  <a:srgbClr val="FFFFFF"/>
                </a:solidFill>
                <a:latin typeface="Archivo Black"/>
              </a:rPr>
              <a:t>“I propose to consider the question, ‘Can machines think”</a:t>
            </a:r>
          </a:p>
          <a:p>
            <a:pPr marL="0" marR="0" lvl="0" indent="0" algn="ctr" rtl="0">
              <a:lnSpc>
                <a:spcPct val="100000"/>
              </a:lnSpc>
              <a:spcBef>
                <a:spcPts val="0"/>
              </a:spcBef>
              <a:spcAft>
                <a:spcPts val="0"/>
              </a:spcAft>
              <a:buNone/>
            </a:pPr>
            <a:endParaRPr dirty="0"/>
          </a:p>
        </p:txBody>
      </p:sp>
      <p:sp>
        <p:nvSpPr>
          <p:cNvPr id="390" name="Google Shape;390;p27">
            <a:extLst>
              <a:ext uri="{FF2B5EF4-FFF2-40B4-BE49-F238E27FC236}">
                <a16:creationId xmlns:a16="http://schemas.microsoft.com/office/drawing/2014/main" id="{C9457EEE-D01E-6A46-18CA-275EB3AB5435}"/>
              </a:ext>
            </a:extLst>
          </p:cNvPr>
          <p:cNvSpPr txBox="1"/>
          <p:nvPr/>
        </p:nvSpPr>
        <p:spPr>
          <a:xfrm>
            <a:off x="2741618" y="7288535"/>
            <a:ext cx="12804764"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dirty="0">
                <a:solidFill>
                  <a:srgbClr val="FFFFFF"/>
                </a:solidFill>
                <a:latin typeface="Arial"/>
                <a:ea typeface="Arial"/>
                <a:cs typeface="Arial"/>
                <a:sym typeface="Arial"/>
              </a:rPr>
              <a:t>— Alan Turing in 1950</a:t>
            </a:r>
            <a:endParaRPr dirty="0"/>
          </a:p>
        </p:txBody>
      </p:sp>
      <p:cxnSp>
        <p:nvCxnSpPr>
          <p:cNvPr id="391" name="Google Shape;391;p27">
            <a:extLst>
              <a:ext uri="{FF2B5EF4-FFF2-40B4-BE49-F238E27FC236}">
                <a16:creationId xmlns:a16="http://schemas.microsoft.com/office/drawing/2014/main" id="{4CB3CD72-469B-88EC-7AE8-8FA36CB624ED}"/>
              </a:ext>
            </a:extLst>
          </p:cNvPr>
          <p:cNvCxnSpPr/>
          <p:nvPr/>
        </p:nvCxnSpPr>
        <p:spPr>
          <a:xfrm>
            <a:off x="5897880" y="6919040"/>
            <a:ext cx="6492240" cy="0"/>
          </a:xfrm>
          <a:prstGeom prst="straightConnector1">
            <a:avLst/>
          </a:prstGeom>
          <a:noFill/>
          <a:ln w="38100" cap="flat" cmpd="sng">
            <a:solidFill>
              <a:srgbClr val="71CBEF"/>
            </a:solidFill>
            <a:prstDash val="solid"/>
            <a:round/>
            <a:headEnd type="none" w="sm" len="sm"/>
            <a:tailEnd type="none" w="sm" len="sm"/>
          </a:ln>
        </p:spPr>
      </p:cxnSp>
    </p:spTree>
    <p:extLst>
      <p:ext uri="{BB962C8B-B14F-4D97-AF65-F5344CB8AC3E}">
        <p14:creationId xmlns:p14="http://schemas.microsoft.com/office/powerpoint/2010/main" val="18524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E15E9B13-23BE-DC6C-1E78-9DD32C743839}"/>
            </a:ext>
          </a:extLst>
        </p:cNvPr>
        <p:cNvGrpSpPr/>
        <p:nvPr/>
      </p:nvGrpSpPr>
      <p:grpSpPr>
        <a:xfrm>
          <a:off x="0" y="0"/>
          <a:ext cx="0" cy="0"/>
          <a:chOff x="0" y="0"/>
          <a:chExt cx="0" cy="0"/>
        </a:xfrm>
      </p:grpSpPr>
      <p:grpSp>
        <p:nvGrpSpPr>
          <p:cNvPr id="380" name="Google Shape;380;p27">
            <a:extLst>
              <a:ext uri="{FF2B5EF4-FFF2-40B4-BE49-F238E27FC236}">
                <a16:creationId xmlns:a16="http://schemas.microsoft.com/office/drawing/2014/main" id="{9B6488E5-CA94-1D93-0434-94066CE206EF}"/>
              </a:ext>
            </a:extLst>
          </p:cNvPr>
          <p:cNvGrpSpPr/>
          <p:nvPr/>
        </p:nvGrpSpPr>
        <p:grpSpPr>
          <a:xfrm>
            <a:off x="0" y="0"/>
            <a:ext cx="18288000" cy="10287000"/>
            <a:chOff x="0" y="0"/>
            <a:chExt cx="24384000" cy="13716000"/>
          </a:xfrm>
        </p:grpSpPr>
        <p:sp>
          <p:nvSpPr>
            <p:cNvPr id="381" name="Google Shape;381;p27">
              <a:extLst>
                <a:ext uri="{FF2B5EF4-FFF2-40B4-BE49-F238E27FC236}">
                  <a16:creationId xmlns:a16="http://schemas.microsoft.com/office/drawing/2014/main" id="{535BC0B9-75B4-FFEB-8C08-6D5EE5E00803}"/>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382" name="Google Shape;382;p27">
              <a:extLst>
                <a:ext uri="{FF2B5EF4-FFF2-40B4-BE49-F238E27FC236}">
                  <a16:creationId xmlns:a16="http://schemas.microsoft.com/office/drawing/2014/main" id="{CAA05928-6556-F9FA-56F6-A47E200E483C}"/>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383" name="Google Shape;383;p27">
            <a:extLst>
              <a:ext uri="{FF2B5EF4-FFF2-40B4-BE49-F238E27FC236}">
                <a16:creationId xmlns:a16="http://schemas.microsoft.com/office/drawing/2014/main" id="{13882E6D-5319-6E02-398C-A1AFD46036D0}"/>
              </a:ext>
            </a:extLst>
          </p:cNvPr>
          <p:cNvGrpSpPr/>
          <p:nvPr/>
        </p:nvGrpSpPr>
        <p:grpSpPr>
          <a:xfrm>
            <a:off x="770278" y="798032"/>
            <a:ext cx="16771083" cy="8774008"/>
            <a:chOff x="0" y="-47625"/>
            <a:chExt cx="4417075" cy="2310850"/>
          </a:xfrm>
        </p:grpSpPr>
        <p:sp>
          <p:nvSpPr>
            <p:cNvPr id="384" name="Google Shape;384;p27">
              <a:extLst>
                <a:ext uri="{FF2B5EF4-FFF2-40B4-BE49-F238E27FC236}">
                  <a16:creationId xmlns:a16="http://schemas.microsoft.com/office/drawing/2014/main" id="{51381F90-4B86-2766-027D-ED4927E4B4D8}"/>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85" name="Google Shape;385;p27">
              <a:extLst>
                <a:ext uri="{FF2B5EF4-FFF2-40B4-BE49-F238E27FC236}">
                  <a16:creationId xmlns:a16="http://schemas.microsoft.com/office/drawing/2014/main" id="{CC7B2DC1-41A2-BD24-4407-82ECC4113F28}"/>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386" name="Google Shape;386;p27">
            <a:extLst>
              <a:ext uri="{FF2B5EF4-FFF2-40B4-BE49-F238E27FC236}">
                <a16:creationId xmlns:a16="http://schemas.microsoft.com/office/drawing/2014/main" id="{0D776225-0BB0-A7AF-1855-922C06A5C333}"/>
              </a:ext>
            </a:extLst>
          </p:cNvPr>
          <p:cNvGrpSpPr/>
          <p:nvPr/>
        </p:nvGrpSpPr>
        <p:grpSpPr>
          <a:xfrm>
            <a:off x="1293927" y="1289399"/>
            <a:ext cx="15657332" cy="7789390"/>
            <a:chOff x="0" y="-47625"/>
            <a:chExt cx="4123742" cy="2051527"/>
          </a:xfrm>
        </p:grpSpPr>
        <p:sp>
          <p:nvSpPr>
            <p:cNvPr id="387" name="Google Shape;387;p27">
              <a:extLst>
                <a:ext uri="{FF2B5EF4-FFF2-40B4-BE49-F238E27FC236}">
                  <a16:creationId xmlns:a16="http://schemas.microsoft.com/office/drawing/2014/main" id="{4EE3B02B-EF82-E655-9366-1FE33A823731}"/>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88" name="Google Shape;388;p27">
              <a:extLst>
                <a:ext uri="{FF2B5EF4-FFF2-40B4-BE49-F238E27FC236}">
                  <a16:creationId xmlns:a16="http://schemas.microsoft.com/office/drawing/2014/main" id="{A61C6B52-F7B9-BF2F-FEB1-C539A2BB9023}"/>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389" name="Google Shape;389;p27">
            <a:extLst>
              <a:ext uri="{FF2B5EF4-FFF2-40B4-BE49-F238E27FC236}">
                <a16:creationId xmlns:a16="http://schemas.microsoft.com/office/drawing/2014/main" id="{391F536F-B4F5-75D0-EC1A-5C0B2306973E}"/>
              </a:ext>
            </a:extLst>
          </p:cNvPr>
          <p:cNvSpPr txBox="1"/>
          <p:nvPr/>
        </p:nvSpPr>
        <p:spPr>
          <a:xfrm>
            <a:off x="2720143" y="1573292"/>
            <a:ext cx="12804900" cy="4370427"/>
          </a:xfrm>
          <a:prstGeom prst="rect">
            <a:avLst/>
          </a:prstGeom>
          <a:noFill/>
          <a:ln>
            <a:noFill/>
          </a:ln>
        </p:spPr>
        <p:txBody>
          <a:bodyPr spcFirstLastPara="1" wrap="square" lIns="0" tIns="0" rIns="0" bIns="0" anchor="t" anchorCtr="0">
            <a:spAutoFit/>
          </a:bodyPr>
          <a:lstStyle/>
          <a:p>
            <a:pPr algn="ctr"/>
            <a:r>
              <a:rPr lang="en-US" sz="9000" dirty="0">
                <a:solidFill>
                  <a:srgbClr val="FFFFFF"/>
                </a:solidFill>
                <a:latin typeface="Archivo Black"/>
              </a:rPr>
              <a:t>“Make machines behave like humans”</a:t>
            </a:r>
          </a:p>
          <a:p>
            <a:pPr marL="0" marR="0" lvl="0" indent="0" algn="ctr" rtl="0">
              <a:lnSpc>
                <a:spcPct val="100000"/>
              </a:lnSpc>
              <a:spcBef>
                <a:spcPts val="0"/>
              </a:spcBef>
              <a:spcAft>
                <a:spcPts val="0"/>
              </a:spcAft>
              <a:buNone/>
            </a:pPr>
            <a:endParaRPr dirty="0"/>
          </a:p>
        </p:txBody>
      </p:sp>
      <p:sp>
        <p:nvSpPr>
          <p:cNvPr id="390" name="Google Shape;390;p27">
            <a:extLst>
              <a:ext uri="{FF2B5EF4-FFF2-40B4-BE49-F238E27FC236}">
                <a16:creationId xmlns:a16="http://schemas.microsoft.com/office/drawing/2014/main" id="{012DF3FD-CA7D-7E24-45B7-2A27F307FEA6}"/>
              </a:ext>
            </a:extLst>
          </p:cNvPr>
          <p:cNvSpPr txBox="1"/>
          <p:nvPr/>
        </p:nvSpPr>
        <p:spPr>
          <a:xfrm>
            <a:off x="2741618" y="7288535"/>
            <a:ext cx="12804764"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dirty="0">
                <a:solidFill>
                  <a:srgbClr val="FFFFFF"/>
                </a:solidFill>
                <a:latin typeface="Arial"/>
                <a:ea typeface="Arial"/>
                <a:cs typeface="Arial"/>
                <a:sym typeface="Arial"/>
              </a:rPr>
              <a:t>— Jon McCarthy in 1956</a:t>
            </a:r>
            <a:endParaRPr dirty="0"/>
          </a:p>
        </p:txBody>
      </p:sp>
      <p:cxnSp>
        <p:nvCxnSpPr>
          <p:cNvPr id="391" name="Google Shape;391;p27">
            <a:extLst>
              <a:ext uri="{FF2B5EF4-FFF2-40B4-BE49-F238E27FC236}">
                <a16:creationId xmlns:a16="http://schemas.microsoft.com/office/drawing/2014/main" id="{CCBC2E69-28FC-1D00-246B-CFE52BC39533}"/>
              </a:ext>
            </a:extLst>
          </p:cNvPr>
          <p:cNvCxnSpPr/>
          <p:nvPr/>
        </p:nvCxnSpPr>
        <p:spPr>
          <a:xfrm>
            <a:off x="5897880" y="6919040"/>
            <a:ext cx="6492240" cy="0"/>
          </a:xfrm>
          <a:prstGeom prst="straightConnector1">
            <a:avLst/>
          </a:prstGeom>
          <a:noFill/>
          <a:ln w="38100" cap="flat" cmpd="sng">
            <a:solidFill>
              <a:srgbClr val="71CBEF"/>
            </a:solidFill>
            <a:prstDash val="solid"/>
            <a:round/>
            <a:headEnd type="none" w="sm" len="sm"/>
            <a:tailEnd type="none" w="sm" len="sm"/>
          </a:ln>
        </p:spPr>
      </p:cxnSp>
    </p:spTree>
    <p:extLst>
      <p:ext uri="{BB962C8B-B14F-4D97-AF65-F5344CB8AC3E}">
        <p14:creationId xmlns:p14="http://schemas.microsoft.com/office/powerpoint/2010/main" val="1810178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a:extLst>
            <a:ext uri="{FF2B5EF4-FFF2-40B4-BE49-F238E27FC236}">
              <a16:creationId xmlns:a16="http://schemas.microsoft.com/office/drawing/2014/main" id="{CE90B925-85F0-30EF-D041-01964D53D26D}"/>
            </a:ext>
          </a:extLst>
        </p:cNvPr>
        <p:cNvGrpSpPr/>
        <p:nvPr/>
      </p:nvGrpSpPr>
      <p:grpSpPr>
        <a:xfrm>
          <a:off x="0" y="0"/>
          <a:ext cx="0" cy="0"/>
          <a:chOff x="0" y="0"/>
          <a:chExt cx="0" cy="0"/>
        </a:xfrm>
      </p:grpSpPr>
      <p:grpSp>
        <p:nvGrpSpPr>
          <p:cNvPr id="380" name="Google Shape;380;p27">
            <a:extLst>
              <a:ext uri="{FF2B5EF4-FFF2-40B4-BE49-F238E27FC236}">
                <a16:creationId xmlns:a16="http://schemas.microsoft.com/office/drawing/2014/main" id="{60BF897D-F413-934A-6DC2-A98AE064A538}"/>
              </a:ext>
            </a:extLst>
          </p:cNvPr>
          <p:cNvGrpSpPr/>
          <p:nvPr/>
        </p:nvGrpSpPr>
        <p:grpSpPr>
          <a:xfrm>
            <a:off x="0" y="0"/>
            <a:ext cx="18288000" cy="10287000"/>
            <a:chOff x="0" y="0"/>
            <a:chExt cx="24384000" cy="13716000"/>
          </a:xfrm>
        </p:grpSpPr>
        <p:sp>
          <p:nvSpPr>
            <p:cNvPr id="381" name="Google Shape;381;p27">
              <a:extLst>
                <a:ext uri="{FF2B5EF4-FFF2-40B4-BE49-F238E27FC236}">
                  <a16:creationId xmlns:a16="http://schemas.microsoft.com/office/drawing/2014/main" id="{85EA70BA-BD1C-C50F-65D6-644D7801113A}"/>
                </a:ext>
              </a:extLst>
            </p:cNvPr>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382" name="Google Shape;382;p27">
              <a:extLst>
                <a:ext uri="{FF2B5EF4-FFF2-40B4-BE49-F238E27FC236}">
                  <a16:creationId xmlns:a16="http://schemas.microsoft.com/office/drawing/2014/main" id="{DC9873BE-0ECF-69E6-CDE8-227A7AEFFD72}"/>
                </a:ext>
              </a:extLst>
            </p:cNvPr>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383" name="Google Shape;383;p27">
            <a:extLst>
              <a:ext uri="{FF2B5EF4-FFF2-40B4-BE49-F238E27FC236}">
                <a16:creationId xmlns:a16="http://schemas.microsoft.com/office/drawing/2014/main" id="{0FD56B1B-8C2A-70D3-DF2A-E5703FB9FB00}"/>
              </a:ext>
            </a:extLst>
          </p:cNvPr>
          <p:cNvGrpSpPr/>
          <p:nvPr/>
        </p:nvGrpSpPr>
        <p:grpSpPr>
          <a:xfrm>
            <a:off x="770278" y="798032"/>
            <a:ext cx="16771083" cy="8774008"/>
            <a:chOff x="0" y="-47625"/>
            <a:chExt cx="4417075" cy="2310850"/>
          </a:xfrm>
        </p:grpSpPr>
        <p:sp>
          <p:nvSpPr>
            <p:cNvPr id="384" name="Google Shape;384;p27">
              <a:extLst>
                <a:ext uri="{FF2B5EF4-FFF2-40B4-BE49-F238E27FC236}">
                  <a16:creationId xmlns:a16="http://schemas.microsoft.com/office/drawing/2014/main" id="{A3AC09C5-C0B0-98E7-B676-2194D2700A07}"/>
                </a:ext>
              </a:extLst>
            </p:cNvPr>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85" name="Google Shape;385;p27">
              <a:extLst>
                <a:ext uri="{FF2B5EF4-FFF2-40B4-BE49-F238E27FC236}">
                  <a16:creationId xmlns:a16="http://schemas.microsoft.com/office/drawing/2014/main" id="{29384457-C22E-F304-21AF-AA2D0FA80475}"/>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grpSp>
        <p:nvGrpSpPr>
          <p:cNvPr id="386" name="Google Shape;386;p27">
            <a:extLst>
              <a:ext uri="{FF2B5EF4-FFF2-40B4-BE49-F238E27FC236}">
                <a16:creationId xmlns:a16="http://schemas.microsoft.com/office/drawing/2014/main" id="{364B1CAF-20E8-6FC4-7FE2-633118F6DE18}"/>
              </a:ext>
            </a:extLst>
          </p:cNvPr>
          <p:cNvGrpSpPr/>
          <p:nvPr/>
        </p:nvGrpSpPr>
        <p:grpSpPr>
          <a:xfrm>
            <a:off x="1293927" y="1289399"/>
            <a:ext cx="15657332" cy="7789390"/>
            <a:chOff x="0" y="-47625"/>
            <a:chExt cx="4123742" cy="2051527"/>
          </a:xfrm>
        </p:grpSpPr>
        <p:sp>
          <p:nvSpPr>
            <p:cNvPr id="387" name="Google Shape;387;p27">
              <a:extLst>
                <a:ext uri="{FF2B5EF4-FFF2-40B4-BE49-F238E27FC236}">
                  <a16:creationId xmlns:a16="http://schemas.microsoft.com/office/drawing/2014/main" id="{306E4FE8-8BF8-6D73-FCEA-97E9B917EAB2}"/>
                </a:ext>
              </a:extLst>
            </p:cNvPr>
            <p:cNvSpPr/>
            <p:nvPr/>
          </p:nvSpPr>
          <p:spPr>
            <a:xfrm>
              <a:off x="0" y="0"/>
              <a:ext cx="4123742" cy="2003902"/>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88" name="Google Shape;388;p27">
              <a:extLst>
                <a:ext uri="{FF2B5EF4-FFF2-40B4-BE49-F238E27FC236}">
                  <a16:creationId xmlns:a16="http://schemas.microsoft.com/office/drawing/2014/main" id="{1AA75B3D-BD9E-D8CD-8D92-B0F0FBFC31D6}"/>
                </a:ext>
              </a:extLst>
            </p:cNvPr>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dirty="0">
                <a:solidFill>
                  <a:schemeClr val="dk1"/>
                </a:solidFill>
                <a:latin typeface="Calibri"/>
                <a:ea typeface="Calibri"/>
                <a:cs typeface="Calibri"/>
                <a:sym typeface="Calibri"/>
              </a:endParaRPr>
            </a:p>
          </p:txBody>
        </p:sp>
      </p:grpSp>
      <p:sp>
        <p:nvSpPr>
          <p:cNvPr id="389" name="Google Shape;389;p27">
            <a:extLst>
              <a:ext uri="{FF2B5EF4-FFF2-40B4-BE49-F238E27FC236}">
                <a16:creationId xmlns:a16="http://schemas.microsoft.com/office/drawing/2014/main" id="{14D13E0F-DBD9-7C51-AF03-BB2513D6D5EC}"/>
              </a:ext>
            </a:extLst>
          </p:cNvPr>
          <p:cNvSpPr txBox="1"/>
          <p:nvPr/>
        </p:nvSpPr>
        <p:spPr>
          <a:xfrm>
            <a:off x="2720143" y="1573292"/>
            <a:ext cx="12804900" cy="5232202"/>
          </a:xfrm>
          <a:prstGeom prst="rect">
            <a:avLst/>
          </a:prstGeom>
          <a:noFill/>
          <a:ln>
            <a:noFill/>
          </a:ln>
        </p:spPr>
        <p:txBody>
          <a:bodyPr spcFirstLastPara="1" wrap="square" lIns="0" tIns="0" rIns="0" bIns="0" anchor="t" anchorCtr="0">
            <a:spAutoFit/>
          </a:bodyPr>
          <a:lstStyle/>
          <a:p>
            <a:pPr marL="0" marR="0" algn="ctr"/>
            <a:r>
              <a:rPr lang="en-US" sz="6600" dirty="0">
                <a:solidFill>
                  <a:srgbClr val="FFFFFF"/>
                </a:solidFill>
                <a:latin typeface="Archivo Black"/>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6600" dirty="0">
                <a:solidFill>
                  <a:srgbClr val="FFFFFF"/>
                </a:solidFill>
                <a:latin typeface="Archivo Black"/>
              </a:rPr>
              <a:t>Artificial intelligence is the science of making machine do things that would require intelligence if done by men”</a:t>
            </a:r>
          </a:p>
          <a:p>
            <a:pPr marL="0" marR="0" lvl="0" indent="0" algn="ctr" rtl="0">
              <a:lnSpc>
                <a:spcPct val="100000"/>
              </a:lnSpc>
              <a:spcBef>
                <a:spcPts val="0"/>
              </a:spcBef>
              <a:spcAft>
                <a:spcPts val="0"/>
              </a:spcAft>
              <a:buNone/>
            </a:pPr>
            <a:endParaRPr sz="1000" dirty="0"/>
          </a:p>
        </p:txBody>
      </p:sp>
      <p:sp>
        <p:nvSpPr>
          <p:cNvPr id="390" name="Google Shape;390;p27">
            <a:extLst>
              <a:ext uri="{FF2B5EF4-FFF2-40B4-BE49-F238E27FC236}">
                <a16:creationId xmlns:a16="http://schemas.microsoft.com/office/drawing/2014/main" id="{F79EB4F2-AB24-5445-F4D9-17D9D8BFA62E}"/>
              </a:ext>
            </a:extLst>
          </p:cNvPr>
          <p:cNvSpPr txBox="1"/>
          <p:nvPr/>
        </p:nvSpPr>
        <p:spPr>
          <a:xfrm>
            <a:off x="2741618" y="7288535"/>
            <a:ext cx="12804764"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600" dirty="0">
                <a:solidFill>
                  <a:srgbClr val="FFFFFF"/>
                </a:solidFill>
                <a:latin typeface="Arial"/>
                <a:ea typeface="Arial"/>
                <a:cs typeface="Arial"/>
                <a:sym typeface="Arial"/>
              </a:rPr>
              <a:t>— Marvin Minsky</a:t>
            </a:r>
            <a:endParaRPr dirty="0"/>
          </a:p>
        </p:txBody>
      </p:sp>
      <p:cxnSp>
        <p:nvCxnSpPr>
          <p:cNvPr id="391" name="Google Shape;391;p27">
            <a:extLst>
              <a:ext uri="{FF2B5EF4-FFF2-40B4-BE49-F238E27FC236}">
                <a16:creationId xmlns:a16="http://schemas.microsoft.com/office/drawing/2014/main" id="{F9AB37F2-2755-AC1E-EC3C-18772DB03733}"/>
              </a:ext>
            </a:extLst>
          </p:cNvPr>
          <p:cNvCxnSpPr/>
          <p:nvPr/>
        </p:nvCxnSpPr>
        <p:spPr>
          <a:xfrm>
            <a:off x="5897880" y="6919040"/>
            <a:ext cx="6492240" cy="0"/>
          </a:xfrm>
          <a:prstGeom prst="straightConnector1">
            <a:avLst/>
          </a:prstGeom>
          <a:noFill/>
          <a:ln w="38100" cap="flat" cmpd="sng">
            <a:solidFill>
              <a:srgbClr val="71CBEF"/>
            </a:solidFill>
            <a:prstDash val="solid"/>
            <a:round/>
            <a:headEnd type="none" w="sm" len="sm"/>
            <a:tailEnd type="none" w="sm" len="sm"/>
          </a:ln>
        </p:spPr>
      </p:cxnSp>
    </p:spTree>
    <p:extLst>
      <p:ext uri="{BB962C8B-B14F-4D97-AF65-F5344CB8AC3E}">
        <p14:creationId xmlns:p14="http://schemas.microsoft.com/office/powerpoint/2010/main" val="63153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3"/>
          <p:cNvPicPr preferRelativeResize="0"/>
          <p:nvPr/>
        </p:nvPicPr>
        <p:blipFill rotWithShape="1">
          <a:blip r:embed="rId3">
            <a:alphaModFix/>
          </a:blip>
          <a:srcRect l="3375" t="2620" r="3375" b="10316"/>
          <a:stretch/>
        </p:blipFill>
        <p:spPr>
          <a:xfrm>
            <a:off x="1" y="1"/>
            <a:ext cx="18288006" cy="10555738"/>
          </a:xfrm>
          <a:prstGeom prst="rect">
            <a:avLst/>
          </a:prstGeom>
          <a:noFill/>
          <a:ln>
            <a:noFill/>
          </a:ln>
        </p:spPr>
      </p:pic>
    </p:spTree>
  </p:cSld>
  <p:clrMapOvr>
    <a:masterClrMapping/>
  </p:clrMapOvr>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2017</Words>
  <Application>Microsoft Office PowerPoint</Application>
  <PresentationFormat>Custom</PresentationFormat>
  <Paragraphs>227</Paragraphs>
  <Slides>23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Noto Sans</vt:lpstr>
      <vt:lpstr>Arial</vt:lpstr>
      <vt:lpstr>Calibri</vt:lpstr>
      <vt:lpstr>PT Serif</vt:lpstr>
      <vt:lpstr>Archivo Black</vt:lpstr>
      <vt:lpstr>Heebo</vt:lpstr>
      <vt:lpstr>Cyber-Futuristic AI Technology Thesis Defense</vt:lpstr>
      <vt:lpstr>PowerPoint Presentation</vt:lpstr>
      <vt:lpstr>PowerPoint Presentation</vt:lpstr>
      <vt:lpstr>PowerPoint Presentation</vt:lpstr>
      <vt:lpstr>PowerPoint Presentation</vt:lpstr>
      <vt:lpstr>What is AI?</vt:lpstr>
      <vt:lpstr>PowerPoint Presentation</vt:lpstr>
      <vt:lpstr>PowerPoint Presentation</vt:lpstr>
      <vt:lpstr>PowerPoint Presentation</vt:lpstr>
      <vt:lpstr>PowerPoint Presentation</vt:lpstr>
      <vt:lpstr>PowerPoint Presentation</vt:lpstr>
      <vt:lpstr>How should companies and countries think about AI to drive growth and prosperity?</vt:lpstr>
      <vt:lpstr> Top 3 Reasons for Choosing AI as a Career in 2025 </vt:lpstr>
      <vt:lpstr> Top Five AI Careers in 2025</vt:lpstr>
      <vt:lpstr>Road To AGI</vt:lpstr>
      <vt:lpstr>PowerPoint Presentation</vt:lpstr>
      <vt:lpstr>Strong AI vs Weak AI</vt:lpstr>
      <vt:lpstr>Concepts about  Artificial Intelligence and  Machine Learning</vt:lpstr>
      <vt:lpstr>PowerPoint Presentation</vt:lpstr>
      <vt:lpstr>PowerPoint Presentation</vt:lpstr>
      <vt:lpstr>Difference between AI, Machine Learning and Deep Learning</vt:lpstr>
      <vt:lpstr>PowerPoint Presentation</vt:lpstr>
      <vt:lpstr>PowerPoint Presentation</vt:lpstr>
      <vt:lpstr> Top 10 Companies in the Global AI Industry Landscape 2025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Abubakar</cp:lastModifiedBy>
  <cp:revision>137</cp:revision>
  <dcterms:modified xsi:type="dcterms:W3CDTF">2025-06-22T04:47:54Z</dcterms:modified>
</cp:coreProperties>
</file>